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91" r:id="rId2"/>
    <p:sldId id="330" r:id="rId3"/>
    <p:sldId id="351" r:id="rId4"/>
    <p:sldId id="331" r:id="rId5"/>
    <p:sldId id="354" r:id="rId6"/>
    <p:sldId id="332" r:id="rId7"/>
    <p:sldId id="333" r:id="rId8"/>
    <p:sldId id="352" r:id="rId9"/>
    <p:sldId id="334" r:id="rId10"/>
    <p:sldId id="365" r:id="rId11"/>
    <p:sldId id="366" r:id="rId12"/>
    <p:sldId id="367" r:id="rId13"/>
    <p:sldId id="335" r:id="rId14"/>
    <p:sldId id="336" r:id="rId15"/>
    <p:sldId id="337" r:id="rId16"/>
    <p:sldId id="353" r:id="rId17"/>
    <p:sldId id="338" r:id="rId18"/>
    <p:sldId id="355" r:id="rId19"/>
    <p:sldId id="356" r:id="rId20"/>
    <p:sldId id="358" r:id="rId21"/>
    <p:sldId id="339" r:id="rId22"/>
    <p:sldId id="340" r:id="rId23"/>
    <p:sldId id="360" r:id="rId24"/>
    <p:sldId id="361" r:id="rId25"/>
    <p:sldId id="341" r:id="rId26"/>
    <p:sldId id="362" r:id="rId27"/>
    <p:sldId id="342" r:id="rId28"/>
    <p:sldId id="343" r:id="rId29"/>
    <p:sldId id="344" r:id="rId30"/>
    <p:sldId id="345" r:id="rId31"/>
    <p:sldId id="346" r:id="rId32"/>
    <p:sldId id="363" r:id="rId33"/>
    <p:sldId id="364" r:id="rId34"/>
    <p:sldId id="347" r:id="rId35"/>
    <p:sldId id="348" r:id="rId36"/>
    <p:sldId id="349" r:id="rId37"/>
    <p:sldId id="35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9900"/>
    <a:srgbClr val="FF0066"/>
    <a:srgbClr val="FF6600"/>
    <a:srgbClr val="00CC00"/>
    <a:srgbClr val="FF3399"/>
    <a:srgbClr val="66FFFF"/>
    <a:srgbClr val="006666"/>
    <a:srgbClr val="99FF3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10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4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AD881-6C3C-4299-A382-7CABFFCEF0AE}" type="datetimeFigureOut">
              <a:rPr lang="en-US" smtClean="0"/>
              <a:pPr/>
              <a:t>11/25/2018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9BE8A-EC39-427F-B41D-9DF74518A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043-DE29-4506-BC15-6D81F2A19DB3}" type="datetime1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41A9-856D-4A4F-9514-F563272509B3}" type="datetime1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6491-5965-420F-A404-E5F8E97A010C}" type="datetime1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B945-0F29-4B3C-B28C-F4D872C99DFA}" type="datetime1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587D-4D93-488A-B950-16158DED9C85}" type="datetime1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9B7D-04DF-42C6-8F43-B892FCC8AE93}" type="datetime1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046A-44D7-4277-892B-148DEDA97F2D}" type="datetime1">
              <a:rPr lang="en-US" smtClean="0"/>
              <a:t>11/25/2018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3A7D4-2EEC-4A5C-88BB-A4A50441E8D3}" type="datetime1">
              <a:rPr lang="en-US" smtClean="0"/>
              <a:t>11/25/2018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56FD-71A5-467B-ADBC-5932ED5D79F7}" type="datetime1">
              <a:rPr lang="en-US" smtClean="0"/>
              <a:t>11/25/2018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EA84-A958-4BC6-B63B-79999266E23A}" type="datetime1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90DD-6225-4C6B-BDA9-5E4B30A1D8D1}" type="datetime1">
              <a:rPr lang="en-US" smtClean="0"/>
              <a:t>11/25/2018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C8FB-6526-4AC1-944A-AFCFAB755D98}" type="datetime1">
              <a:rPr lang="en-US" smtClean="0"/>
              <a:t>11/25/2018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120.png"/><Relationship Id="rId7" Type="http://schemas.openxmlformats.org/officeDocument/2006/relationships/image" Target="../media/image14.wmf"/><Relationship Id="rId12" Type="http://schemas.openxmlformats.org/officeDocument/2006/relationships/image" Target="../media/image16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13.wmf"/><Relationship Id="rId10" Type="http://schemas.openxmlformats.org/officeDocument/2006/relationships/image" Target="../media/image13.png"/><Relationship Id="rId4" Type="http://schemas.openxmlformats.org/officeDocument/2006/relationships/oleObject" Target="../embeddings/oleObject3.bin"/><Relationship Id="rId9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7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7.jpeg"/><Relationship Id="rId4" Type="http://schemas.openxmlformats.org/officeDocument/2006/relationships/image" Target="../media/image2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png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3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1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295400"/>
            <a:ext cx="9144000" cy="2590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 smtClean="0">
                <a:solidFill>
                  <a:srgbClr val="00CC00"/>
                </a:solidFill>
                <a:latin typeface="Arial" pitchFamily="34" charset="0"/>
                <a:ea typeface="+mj-ea"/>
                <a:cs typeface="Arial" pitchFamily="34" charset="0"/>
              </a:rPr>
              <a:t>Chương</a:t>
            </a:r>
            <a:r>
              <a:rPr lang="en-US" sz="5400" b="1" dirty="0" smtClean="0">
                <a:solidFill>
                  <a:srgbClr val="00CC00"/>
                </a:solidFill>
                <a:latin typeface="Arial" pitchFamily="34" charset="0"/>
                <a:ea typeface="+mj-ea"/>
                <a:cs typeface="Arial" pitchFamily="34" charset="0"/>
              </a:rPr>
              <a:t> 13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72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Hạt</a:t>
            </a:r>
            <a:r>
              <a:rPr lang="en-US" sz="7200" b="1" dirty="0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72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và</a:t>
            </a:r>
            <a:r>
              <a:rPr lang="en-US" sz="7200" b="1" dirty="0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72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Khối</a:t>
            </a:r>
            <a:r>
              <a:rPr lang="en-US" sz="7200" b="1" dirty="0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72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Hạt</a:t>
            </a:r>
            <a:endParaRPr kumimoji="0" lang="en-US" sz="72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503664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bày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altLang="ko-KR" sz="2400" i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ác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chất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đặc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trưng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thông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cơ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bản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khối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hạt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phương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pháp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xác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định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kích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thước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hạt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Tồn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trữ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cơ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cấu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nhập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vật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rời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3459402"/>
            <a:ext cx="9144000" cy="990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Hoàng Minh Nam 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Nguyễn Hữu Hiếu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8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5429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Các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hệ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rây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chuẩn</a:t>
            </a:r>
            <a:endParaRPr lang="en-US" sz="2800" b="1" baseline="30000" dirty="0">
              <a:solidFill>
                <a:srgbClr val="0000FF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13.2. </a:t>
            </a:r>
            <a:r>
              <a:rPr lang="en-US" sz="3600" b="1" dirty="0" err="1" smtClean="0">
                <a:solidFill>
                  <a:srgbClr val="FF0066"/>
                </a:solidFill>
              </a:rPr>
              <a:t>Đặc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trưng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của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vật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liệu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rời</a:t>
            </a:r>
            <a:endParaRPr lang="en-US" sz="3600" dirty="0">
              <a:solidFill>
                <a:srgbClr val="FF0066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529"/>
            <a:ext cx="4904212" cy="2905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47" y="682190"/>
            <a:ext cx="3994019" cy="5313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2" y="4081635"/>
            <a:ext cx="4191000" cy="26727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6027" y="6488668"/>
            <a:ext cx="279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Sieve (Particle Distribution)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750" y="3637899"/>
            <a:ext cx="1864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66"/>
                </a:solidFill>
              </a:rPr>
              <a:t>Sieve Shakers</a:t>
            </a:r>
            <a:endParaRPr lang="en-US" sz="2400" dirty="0">
              <a:solidFill>
                <a:srgbClr val="FF0066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00600" y="5970731"/>
            <a:ext cx="434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>
                <a:solidFill>
                  <a:srgbClr val="0000FF"/>
                </a:solidFill>
              </a:rPr>
              <a:t>Máy sàng Haver EML 200 kỹ thuật số cho sàng khô và ướt Đức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0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97" y="0"/>
            <a:ext cx="8195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03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0"/>
            <a:ext cx="7388028" cy="60496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6077049"/>
            <a:ext cx="7388028" cy="71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1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13.3. </a:t>
            </a:r>
            <a:r>
              <a:rPr lang="en-US" sz="3600" b="1" dirty="0" err="1" smtClean="0">
                <a:solidFill>
                  <a:srgbClr val="FF0066"/>
                </a:solidFill>
              </a:rPr>
              <a:t>Bài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toán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phân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tích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rây</a:t>
            </a:r>
            <a:endParaRPr lang="en-US" sz="3600" b="1" baseline="-25000" dirty="0">
              <a:solidFill>
                <a:srgbClr val="FF0066"/>
              </a:solidFill>
            </a:endParaRPr>
          </a:p>
        </p:txBody>
      </p:sp>
      <p:sp>
        <p:nvSpPr>
          <p:cNvPr id="13316" name="Rectangle 2"/>
          <p:cNvSpPr>
            <a:spLocks noChangeArrowheads="1"/>
          </p:cNvSpPr>
          <p:nvPr/>
        </p:nvSpPr>
        <p:spPr bwMode="auto">
          <a:xfrm>
            <a:off x="0" y="695325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err="1" smtClean="0">
                <a:solidFill>
                  <a:srgbClr val="FF6600"/>
                </a:solidFill>
              </a:rPr>
              <a:t>Trình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>
                <a:solidFill>
                  <a:srgbClr val="FF6600"/>
                </a:solidFill>
              </a:rPr>
              <a:t>tư</a:t>
            </a:r>
            <a:r>
              <a:rPr lang="en-US" sz="3200" b="1" dirty="0">
                <a:solidFill>
                  <a:srgbClr val="FF6600"/>
                </a:solidFill>
              </a:rPr>
              <a:t>̣ </a:t>
            </a:r>
            <a:r>
              <a:rPr lang="en-US" sz="3200" b="1" dirty="0" err="1">
                <a:solidFill>
                  <a:srgbClr val="FF6600"/>
                </a:solidFill>
              </a:rPr>
              <a:t>thi</a:t>
            </a:r>
            <a:r>
              <a:rPr lang="en-US" sz="3200" b="1" dirty="0">
                <a:solidFill>
                  <a:srgbClr val="FF6600"/>
                </a:solidFill>
              </a:rPr>
              <a:t>́ </a:t>
            </a:r>
            <a:r>
              <a:rPr lang="en-US" sz="3200" b="1" dirty="0" err="1">
                <a:solidFill>
                  <a:srgbClr val="FF6600"/>
                </a:solidFill>
              </a:rPr>
              <a:t>nghiệm</a:t>
            </a:r>
            <a:endParaRPr lang="en-US" sz="3200" b="1" baseline="30000" dirty="0">
              <a:solidFill>
                <a:srgbClr val="FF6600"/>
              </a:solidFill>
            </a:endParaRPr>
          </a:p>
        </p:txBody>
      </p:sp>
      <p:sp>
        <p:nvSpPr>
          <p:cNvPr id="13317" name="Rectangle 3"/>
          <p:cNvSpPr>
            <a:spLocks noChangeArrowheads="1"/>
          </p:cNvSpPr>
          <p:nvPr/>
        </p:nvSpPr>
        <p:spPr bwMode="auto">
          <a:xfrm>
            <a:off x="0" y="1197441"/>
            <a:ext cx="9144000" cy="5221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ts val="4000"/>
              </a:lnSpc>
              <a:buFontTx/>
              <a:buChar char="•"/>
            </a:pP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Vệ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sinh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bộ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thổi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sạch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bằng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khí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nén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;</a:t>
            </a:r>
            <a:endParaRPr lang="en-US" sz="28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pPr algn="just">
              <a:lnSpc>
                <a:spcPts val="4000"/>
              </a:lnSpc>
              <a:buFontTx/>
              <a:buChar char="•"/>
            </a:pP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Xếp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: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lỗ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lớn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lỗ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nhỏ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cùng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là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hộp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đựng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;</a:t>
            </a:r>
            <a:endParaRPr lang="en-US" sz="28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pPr algn="just">
              <a:lnSpc>
                <a:spcPts val="4000"/>
              </a:lnSpc>
              <a:buFontTx/>
              <a:buChar char="•"/>
            </a:pP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Cân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cần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phân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 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đổ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vào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rây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cùng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;</a:t>
            </a:r>
            <a:endParaRPr lang="en-US" sz="28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pPr algn="just">
              <a:lnSpc>
                <a:spcPts val="4000"/>
              </a:lnSpc>
              <a:buFontTx/>
              <a:buChar char="•"/>
            </a:pP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Kích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hoạt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động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cơ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chạy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và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bắt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đầu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;</a:t>
            </a:r>
            <a:endParaRPr lang="en-US" sz="28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pPr algn="just">
              <a:lnSpc>
                <a:spcPts val="4000"/>
              </a:lnSpc>
              <a:buFontTx/>
              <a:buChar char="•"/>
            </a:pP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Sau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khi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rây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thời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gian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lấy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bột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mịn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hộp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3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ra</a:t>
            </a:r>
            <a:endParaRPr lang="en-US" sz="2800" dirty="0">
              <a:solidFill>
                <a:srgbClr val="0000FF"/>
              </a:solidFill>
              <a:ea typeface="Calibri" panose="020F0502020204030204" pitchFamily="34" charset="0"/>
            </a:endParaRPr>
          </a:p>
          <a:p>
            <a:pPr algn="just">
              <a:lnSpc>
                <a:spcPts val="4000"/>
              </a:lnSpc>
              <a:buFontTx/>
              <a:buChar char="•"/>
            </a:pP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Cho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tiếp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lặp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nhiều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lần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cho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đến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lúc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hộp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không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còn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thấy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bột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mịn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nữa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là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quá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trình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rây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kết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thúc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;</a:t>
            </a:r>
          </a:p>
          <a:p>
            <a:pPr algn="just">
              <a:lnSpc>
                <a:spcPts val="4000"/>
              </a:lnSpc>
              <a:buFontTx/>
              <a:buChar char="•"/>
            </a:pP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C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ân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vật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bị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giữ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mỗi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mặt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rây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và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trình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bày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</a:rPr>
              <a:t>theo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bảng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</a:rPr>
              <a:t>. </a:t>
            </a:r>
            <a:endParaRPr lang="en-US" sz="2800" dirty="0">
              <a:solidFill>
                <a:srgbClr val="0000FF"/>
              </a:solidFill>
              <a:ea typeface="Calibri" panose="020F0502020204030204" pitchFamily="34" charset="0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87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5" y="1100595"/>
            <a:ext cx="4714875" cy="545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2"/>
          <p:cNvSpPr>
            <a:spLocks noChangeArrowheads="1"/>
          </p:cNvSpPr>
          <p:nvPr/>
        </p:nvSpPr>
        <p:spPr bwMode="auto">
          <a:xfrm>
            <a:off x="914400" y="1524000"/>
            <a:ext cx="296367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Bảng</a:t>
            </a:r>
            <a:r>
              <a:rPr lang="en-US" sz="28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rây</a:t>
            </a:r>
            <a:r>
              <a:rPr lang="en-US" sz="28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endParaRPr lang="en-US" sz="2800" baseline="30000" dirty="0">
              <a:solidFill>
                <a:srgbClr val="00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14.3. </a:t>
            </a:r>
            <a:r>
              <a:rPr lang="en-US" sz="3600" b="1" dirty="0" err="1" smtClean="0">
                <a:solidFill>
                  <a:srgbClr val="FF0066"/>
                </a:solidFill>
              </a:rPr>
              <a:t>Bài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toán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phân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tích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rây</a:t>
            </a:r>
            <a:endParaRPr lang="en-US" sz="3600" b="1" baseline="-25000" dirty="0">
              <a:solidFill>
                <a:srgbClr val="FF0066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5334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err="1" smtClean="0">
                <a:solidFill>
                  <a:srgbClr val="FF6600"/>
                </a:solidFill>
              </a:rPr>
              <a:t>Trình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bày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kết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quả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phân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tích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rây</a:t>
            </a:r>
            <a:endParaRPr lang="en-US" sz="3200" b="1" baseline="30000" dirty="0">
              <a:solidFill>
                <a:srgbClr val="FF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199" y="2763679"/>
            <a:ext cx="3971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</a:t>
            </a:r>
            <a:r>
              <a:rPr lang="en-US" sz="2400" baseline="-250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phân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khối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lượng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của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bị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giữ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lại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trên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rây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n;</a:t>
            </a:r>
          </a:p>
          <a:p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D</a:t>
            </a:r>
            <a:r>
              <a:rPr lang="en-US" sz="2400" baseline="-250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n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đường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trung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bình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của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hai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rây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thứ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n </a:t>
            </a:r>
            <a:r>
              <a:rPr lang="en-US" sz="2400" dirty="0" err="1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và</a:t>
            </a:r>
            <a:r>
              <a:rPr lang="en-US" sz="240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n+1. </a:t>
            </a:r>
            <a:endParaRPr lang="en-US" sz="2400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3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587" y="1143000"/>
            <a:ext cx="6206813" cy="552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76200" y="1295400"/>
            <a:ext cx="2895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800" b="1" dirty="0" err="1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Bảng</a:t>
            </a:r>
            <a:r>
              <a:rPr lang="en-US" sz="2800" b="1" dirty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rây</a:t>
            </a:r>
            <a:r>
              <a:rPr lang="en-US" sz="28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800" b="1" dirty="0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lũy</a:t>
            </a:r>
            <a:endParaRPr lang="en-US" sz="2800" b="1" baseline="30000" dirty="0">
              <a:solidFill>
                <a:srgbClr val="0099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13.3. </a:t>
            </a:r>
            <a:r>
              <a:rPr lang="en-US" sz="3600" b="1" dirty="0" err="1" smtClean="0">
                <a:solidFill>
                  <a:srgbClr val="FF0066"/>
                </a:solidFill>
              </a:rPr>
              <a:t>Bài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toán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phân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tích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rây</a:t>
            </a:r>
            <a:endParaRPr lang="en-US" sz="3600" b="1" baseline="-25000" dirty="0">
              <a:solidFill>
                <a:srgbClr val="FF0066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5334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err="1" smtClean="0">
                <a:solidFill>
                  <a:srgbClr val="FF6600"/>
                </a:solidFill>
              </a:rPr>
              <a:t>Trình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bày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kết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quả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phân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tích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rây</a:t>
            </a:r>
            <a:endParaRPr lang="en-US" sz="3200" b="1" baseline="30000" dirty="0">
              <a:solidFill>
                <a:srgbClr val="FF66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2058" y="2438400"/>
            <a:ext cx="27073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: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mẫu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gồm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các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có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khích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&gt;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D</a:t>
            </a:r>
            <a:r>
              <a:rPr lang="en-US" sz="2800" baseline="-250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n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n.</a:t>
            </a:r>
            <a:endParaRPr lang="en-US" sz="2800" baseline="-25000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2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"/>
          <p:cNvSpPr>
            <a:spLocks noChangeArrowheads="1"/>
          </p:cNvSpPr>
          <p:nvPr/>
        </p:nvSpPr>
        <p:spPr bwMode="auto">
          <a:xfrm>
            <a:off x="1" y="9906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800" b="1" dirty="0" smtClean="0">
                <a:solidFill>
                  <a:srgbClr val="0000FF"/>
                </a:solidFill>
              </a:rPr>
              <a:t>a) </a:t>
            </a:r>
            <a:r>
              <a:rPr lang="en-US" sz="2800" b="1" dirty="0" err="1" smtClean="0">
                <a:solidFill>
                  <a:srgbClr val="0000FF"/>
                </a:solidFill>
              </a:rPr>
              <a:t>Diện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tích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bề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mặt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riêng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endParaRPr lang="en-US" sz="2800" b="1" baseline="30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79" name="Rectangle 3"/>
              <p:cNvSpPr>
                <a:spLocks noChangeArrowheads="1"/>
              </p:cNvSpPr>
              <p:nvPr/>
            </p:nvSpPr>
            <p:spPr bwMode="auto">
              <a:xfrm>
                <a:off x="0" y="1447800"/>
                <a:ext cx="9144000" cy="2696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lvl="1" algn="just"/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Hỗn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hợp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đồng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D</a:t>
                </a:r>
                <a:r>
                  <a:rPr lang="en-US" sz="2800" baseline="-250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thể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bSup>
                  </m:oMath>
                </a14:m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và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tổng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thể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m/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</a:t>
                </a:r>
                <a:r>
                  <a:rPr lang="en-US" sz="2800" baseline="-250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h</a:t>
                </a:r>
              </a:p>
              <a:p>
                <a:pPr lvl="1" indent="-457200" algn="just">
                  <a:buFont typeface="Symbol" panose="05050102010706020507" pitchFamily="18" charset="2"/>
                  <a:buChar char="®"/>
                </a:pP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S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ố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hạt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hỗn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hợp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lvl="1" indent="-457200" algn="just">
                  <a:buFont typeface="Symbol" panose="05050102010706020507" pitchFamily="18" charset="2"/>
                  <a:buChar char="®"/>
                </a:pPr>
                <a:endParaRPr lang="en-US" sz="2800" dirty="0">
                  <a:solidFill>
                    <a:srgbClr val="0000FF"/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lvl="1" indent="-457200" algn="just">
                  <a:buFont typeface="Symbol" panose="05050102010706020507" pitchFamily="18" charset="2"/>
                  <a:buChar char="®"/>
                </a:pP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Tổng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diện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tích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bề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mặt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của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các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0" lvl="1" algn="just"/>
                <a:endParaRPr lang="en-US" sz="2800" dirty="0" smtClean="0">
                  <a:solidFill>
                    <a:srgbClr val="0000FF"/>
                  </a:solidFill>
                  <a:latin typeface="+mn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79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447800"/>
                <a:ext cx="9144000" cy="2696892"/>
              </a:xfrm>
              <a:prstGeom prst="rect">
                <a:avLst/>
              </a:prstGeom>
              <a:blipFill rotWithShape="0">
                <a:blip r:embed="rId3"/>
                <a:stretch>
                  <a:fillRect l="-1400" t="-1131" r="-1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324375"/>
              </p:ext>
            </p:extLst>
          </p:nvPr>
        </p:nvGraphicFramePr>
        <p:xfrm>
          <a:off x="5562600" y="3124200"/>
          <a:ext cx="3602017" cy="743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8" name="Equation" r:id="rId4" imgW="2070000" imgH="431640" progId="Equation.3">
                  <p:embed/>
                </p:oleObj>
              </mc:Choice>
              <mc:Fallback>
                <p:oleObj name="Equation" r:id="rId4" imgW="2070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3124200"/>
                        <a:ext cx="3602017" cy="74388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13.3. </a:t>
            </a:r>
            <a:r>
              <a:rPr lang="en-US" sz="3600" b="1" dirty="0" err="1" smtClean="0">
                <a:solidFill>
                  <a:srgbClr val="FF0066"/>
                </a:solidFill>
              </a:rPr>
              <a:t>Bài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toán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phân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tích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rây</a:t>
            </a:r>
            <a:endParaRPr lang="en-US" sz="3600" b="1" baseline="-25000" dirty="0">
              <a:solidFill>
                <a:srgbClr val="FF0066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533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err="1" smtClean="0">
                <a:solidFill>
                  <a:srgbClr val="FF6600"/>
                </a:solidFill>
              </a:rPr>
              <a:t>Tính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toán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từ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kết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quả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phân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tích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rây</a:t>
            </a:r>
            <a:endParaRPr lang="en-US" sz="2800" b="1" baseline="30000" dirty="0">
              <a:solidFill>
                <a:srgbClr val="FF6600"/>
              </a:solidFill>
            </a:endParaRPr>
          </a:p>
        </p:txBody>
      </p:sp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8941113"/>
              </p:ext>
            </p:extLst>
          </p:nvPr>
        </p:nvGraphicFramePr>
        <p:xfrm>
          <a:off x="4267200" y="2336800"/>
          <a:ext cx="1519050" cy="913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99" name="Equation" r:id="rId6" imgW="711000" imgH="431640" progId="Equation.3">
                  <p:embed/>
                </p:oleObj>
              </mc:Choice>
              <mc:Fallback>
                <p:oleObj name="Equation" r:id="rId6" imgW="7110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2336800"/>
                        <a:ext cx="1519050" cy="91371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746888"/>
              </p:ext>
            </p:extLst>
          </p:nvPr>
        </p:nvGraphicFramePr>
        <p:xfrm>
          <a:off x="1143000" y="4795146"/>
          <a:ext cx="2436812" cy="996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00" name="Equation" r:id="rId8" imgW="1104840" imgH="457200" progId="Equation.3">
                  <p:embed/>
                </p:oleObj>
              </mc:Choice>
              <mc:Fallback>
                <p:oleObj name="Equation" r:id="rId8" imgW="1104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95146"/>
                        <a:ext cx="2436812" cy="996054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7199" y="4810265"/>
                <a:ext cx="4897417" cy="904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0000FF"/>
                    </a:solidFill>
                  </a:rPr>
                  <a:t>với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n</a:t>
                </a:r>
                <a:r>
                  <a:rPr lang="en-US" sz="2400" baseline="-25000" dirty="0" err="1" smtClean="0">
                    <a:solidFill>
                      <a:srgbClr val="0000FF"/>
                    </a:solidFill>
                  </a:rPr>
                  <a:t>t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tổng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số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rây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,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</a:rPr>
                  <a:t> :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trung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bình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cộng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199" y="4810265"/>
                <a:ext cx="4897417" cy="904735"/>
              </a:xfrm>
              <a:prstGeom prst="rect">
                <a:avLst/>
              </a:prstGeom>
              <a:blipFill rotWithShape="0">
                <a:blip r:embed="rId10"/>
                <a:stretch>
                  <a:fillRect l="-1868" t="-5369" b="-6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0" y="3846493"/>
            <a:ext cx="91646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Tổng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800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800" dirty="0" smtClean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2800" dirty="0">
              <a:solidFill>
                <a:srgbClr val="0000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549" y="4343400"/>
            <a:ext cx="5079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57200" algn="just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rây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207" y="5725180"/>
            <a:ext cx="5072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indent="-457200" algn="just">
              <a:buFont typeface="Wingdings" panose="05000000000000000000" pitchFamily="2" charset="2"/>
              <a:buChar char="q"/>
            </a:pP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rây</a:t>
            </a:r>
            <a:r>
              <a:rPr lang="en-US" sz="2800" b="1" dirty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b="1" dirty="0" smtClean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lũy</a:t>
            </a:r>
            <a:r>
              <a:rPr lang="en-US" sz="2800" b="1" dirty="0" smtClean="0">
                <a:solidFill>
                  <a:srgbClr val="0000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b="1" dirty="0">
              <a:solidFill>
                <a:srgbClr val="0000FF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1179772"/>
              </p:ext>
            </p:extLst>
          </p:nvPr>
        </p:nvGraphicFramePr>
        <p:xfrm>
          <a:off x="5800725" y="5749925"/>
          <a:ext cx="2073275" cy="1052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01" name="Equation" r:id="rId11" imgW="939600" imgH="482400" progId="Equation.3">
                  <p:embed/>
                </p:oleObj>
              </mc:Choice>
              <mc:Fallback>
                <p:oleObj name="Equation" r:id="rId11" imgW="93960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0725" y="5749925"/>
                        <a:ext cx="2073275" cy="105251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2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"/>
          <p:cNvSpPr>
            <a:spLocks noChangeArrowheads="1"/>
          </p:cNvSpPr>
          <p:nvPr/>
        </p:nvSpPr>
        <p:spPr bwMode="auto">
          <a:xfrm>
            <a:off x="1" y="11096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b)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Đường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kính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trung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bình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của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khối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hạt</a:t>
            </a:r>
            <a:endParaRPr lang="en-US" sz="2800" b="1" baseline="30000" dirty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79" name="Rectangle 3"/>
          <p:cNvSpPr>
            <a:spLocks noChangeArrowheads="1"/>
          </p:cNvSpPr>
          <p:nvPr/>
        </p:nvSpPr>
        <p:spPr bwMode="auto">
          <a:xfrm>
            <a:off x="304800" y="1828800"/>
            <a:ext cx="3276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Theo </a:t>
            </a:r>
            <a:r>
              <a:rPr lang="en-US" sz="2800" dirty="0" err="1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2800" dirty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800" dirty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764900"/>
              </p:ext>
            </p:extLst>
          </p:nvPr>
        </p:nvGraphicFramePr>
        <p:xfrm>
          <a:off x="3975100" y="1676400"/>
          <a:ext cx="1801813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2" name="Equation" r:id="rId3" imgW="749160" imgH="431640" progId="Equation.3">
                  <p:embed/>
                </p:oleObj>
              </mc:Choice>
              <mc:Fallback>
                <p:oleObj name="Equation" r:id="rId3" imgW="7491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100" y="1676400"/>
                        <a:ext cx="1801813" cy="1041400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Rectangle 3"/>
          <p:cNvSpPr>
            <a:spLocks noChangeArrowheads="1"/>
          </p:cNvSpPr>
          <p:nvPr/>
        </p:nvSpPr>
        <p:spPr bwMode="auto">
          <a:xfrm>
            <a:off x="304800" y="2895600"/>
            <a:ext cx="7772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Theo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hạt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en-US" sz="2800" baseline="-250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rgbClr val="0000FF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275129"/>
              </p:ext>
            </p:extLst>
          </p:nvPr>
        </p:nvGraphicFramePr>
        <p:xfrm>
          <a:off x="3846513" y="3503323"/>
          <a:ext cx="2097087" cy="1585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3" name="Equation" r:id="rId5" imgW="914400" imgH="698400" progId="Equation.3">
                  <p:embed/>
                </p:oleObj>
              </mc:Choice>
              <mc:Fallback>
                <p:oleObj name="Equation" r:id="rId5" imgW="914400" imgH="698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6513" y="3503323"/>
                        <a:ext cx="2097087" cy="158545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3" name="Rectangle 3"/>
          <p:cNvSpPr>
            <a:spLocks noChangeArrowheads="1"/>
          </p:cNvSpPr>
          <p:nvPr/>
        </p:nvSpPr>
        <p:spPr bwMode="auto">
          <a:xfrm>
            <a:off x="304800" y="5588000"/>
            <a:ext cx="3657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Theo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rgbClr val="0000FF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8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13.3. </a:t>
            </a:r>
            <a:r>
              <a:rPr lang="en-US" sz="3600" b="1" dirty="0" err="1" smtClean="0">
                <a:solidFill>
                  <a:srgbClr val="FF0066"/>
                </a:solidFill>
              </a:rPr>
              <a:t>Bài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toán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phân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tích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rây</a:t>
            </a:r>
            <a:endParaRPr lang="en-US" sz="3600" b="1" baseline="-25000" dirty="0">
              <a:solidFill>
                <a:srgbClr val="FF0066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533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err="1" smtClean="0">
                <a:solidFill>
                  <a:srgbClr val="FF6600"/>
                </a:solidFill>
              </a:rPr>
              <a:t>Tính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toán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từ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kết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quả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phân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tích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rây</a:t>
            </a:r>
            <a:endParaRPr lang="en-US" sz="2800" b="1" baseline="30000" dirty="0">
              <a:solidFill>
                <a:srgbClr val="FF660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180757"/>
              </p:ext>
            </p:extLst>
          </p:nvPr>
        </p:nvGraphicFramePr>
        <p:xfrm>
          <a:off x="3900488" y="5380038"/>
          <a:ext cx="206692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94" name="Equation" r:id="rId7" imgW="901440" imgH="482400" progId="Equation.3">
                  <p:embed/>
                </p:oleObj>
              </mc:Choice>
              <mc:Fallback>
                <p:oleObj name="Equation" r:id="rId7" imgW="90144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0488" y="5380038"/>
                        <a:ext cx="2066925" cy="10969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2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"/>
          <p:cNvSpPr>
            <a:spLocks noChangeArrowheads="1"/>
          </p:cNvSpPr>
          <p:nvPr/>
        </p:nvSpPr>
        <p:spPr bwMode="auto">
          <a:xfrm>
            <a:off x="1" y="11096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c)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hạt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trong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khối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hạt</a:t>
            </a:r>
            <a:endParaRPr lang="en-US" sz="2800" b="1" baseline="30000" dirty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079" name="Rectangle 3"/>
          <p:cNvSpPr>
            <a:spLocks noChangeArrowheads="1"/>
          </p:cNvSpPr>
          <p:nvPr/>
        </p:nvSpPr>
        <p:spPr bwMode="auto">
          <a:xfrm>
            <a:off x="304800" y="1633864"/>
            <a:ext cx="434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Theo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vi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rgbClr val="0000FF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7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52314"/>
              </p:ext>
            </p:extLst>
          </p:nvPr>
        </p:nvGraphicFramePr>
        <p:xfrm>
          <a:off x="5060575" y="1295400"/>
          <a:ext cx="2486793" cy="137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2" name="Equation" r:id="rId3" imgW="901440" imgH="495000" progId="Equation.3">
                  <p:embed/>
                </p:oleObj>
              </mc:Choice>
              <mc:Fallback>
                <p:oleObj name="Equation" r:id="rId3" imgW="90144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0575" y="1295400"/>
                        <a:ext cx="2486793" cy="137001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2" name="Rectangle 3"/>
          <p:cNvSpPr>
            <a:spLocks noChangeArrowheads="1"/>
          </p:cNvSpPr>
          <p:nvPr/>
        </p:nvSpPr>
        <p:spPr bwMode="auto">
          <a:xfrm>
            <a:off x="304800" y="2981652"/>
            <a:ext cx="434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lvl="1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Theo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lũy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dirty="0">
              <a:solidFill>
                <a:srgbClr val="0000FF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7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8338418"/>
              </p:ext>
            </p:extLst>
          </p:nvPr>
        </p:nvGraphicFramePr>
        <p:xfrm>
          <a:off x="4899025" y="2590800"/>
          <a:ext cx="2819228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83" name="Equation" r:id="rId5" imgW="1002960" imgH="482400" progId="Equation.3">
                  <p:embed/>
                </p:oleObj>
              </mc:Choice>
              <mc:Fallback>
                <p:oleObj name="Equation" r:id="rId5" imgW="10029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9025" y="2590800"/>
                        <a:ext cx="2819228" cy="13430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13.3. </a:t>
            </a:r>
            <a:r>
              <a:rPr lang="en-US" sz="3600" b="1" dirty="0" err="1" smtClean="0">
                <a:solidFill>
                  <a:srgbClr val="FF0066"/>
                </a:solidFill>
              </a:rPr>
              <a:t>Bài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toán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phân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tích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rây</a:t>
            </a:r>
            <a:endParaRPr lang="en-US" sz="3600" b="1" baseline="-25000" dirty="0">
              <a:solidFill>
                <a:srgbClr val="FF0066"/>
              </a:solidFill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5334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err="1" smtClean="0">
                <a:solidFill>
                  <a:srgbClr val="FF6600"/>
                </a:solidFill>
              </a:rPr>
              <a:t>Tính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toán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từ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kết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quả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phân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tích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rây</a:t>
            </a:r>
            <a:endParaRPr lang="en-US" sz="2800" b="1" baseline="30000" dirty="0">
              <a:solidFill>
                <a:srgbClr val="FF6600"/>
              </a:solidFill>
            </a:endParaRPr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381000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err="1" smtClean="0">
                <a:solidFill>
                  <a:srgbClr val="FF6600"/>
                </a:solidFill>
              </a:rPr>
              <a:t>Xác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định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kích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thước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hạt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mịn</a:t>
            </a:r>
            <a:r>
              <a:rPr lang="en-US" sz="2800" b="1" dirty="0" smtClean="0">
                <a:solidFill>
                  <a:srgbClr val="FF6600"/>
                </a:solidFill>
              </a:rPr>
              <a:t>: </a:t>
            </a:r>
          </a:p>
          <a:p>
            <a:pPr algn="just"/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quá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mịn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so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với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thì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đường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kính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được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xác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định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các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phương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pháp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lắng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riêng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phần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đo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độ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rỗng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trong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tầng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hấp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phụ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khí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trên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bề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kính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hiển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vị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máy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j-lt"/>
              </a:rPr>
              <a:t> (Particle Size Analyzer).</a:t>
            </a:r>
            <a:endParaRPr lang="en-US" sz="2800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404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13.4</a:t>
            </a:r>
            <a:r>
              <a:rPr lang="en-US" sz="3600" b="1" dirty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Tính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chất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của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khối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hạt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6096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Khối</a:t>
            </a:r>
            <a:r>
              <a:rPr lang="en-US" sz="32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hạt</a:t>
            </a:r>
            <a:r>
              <a:rPr lang="en-US" sz="32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32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lưu</a:t>
            </a:r>
            <a:r>
              <a:rPr lang="en-US" sz="32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chất</a:t>
            </a:r>
            <a:endParaRPr lang="en-US" sz="3200" b="1" dirty="0">
              <a:solidFill>
                <a:srgbClr val="FF66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389" name="Rectangle 6"/>
          <p:cNvSpPr>
            <a:spLocks noChangeArrowheads="1"/>
          </p:cNvSpPr>
          <p:nvPr/>
        </p:nvSpPr>
        <p:spPr bwMode="auto">
          <a:xfrm>
            <a:off x="0" y="1143000"/>
            <a:ext cx="914400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Giống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indent="-457200" algn="just" eaLnBrk="1" hangingPunct="1">
              <a:buSzPct val="12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Tạo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áp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lên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thành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thiết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chứa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qua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khe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hở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máng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nghiêng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khô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dính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 algn="just" eaLnBrk="1" hangingPunct="1">
              <a:buSzPct val="12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sự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tương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tự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giữa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dòng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dòng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lưu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chất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phi Newton.</a:t>
            </a:r>
          </a:p>
          <a:p>
            <a:pPr marL="457200" indent="-457200" eaLnBrk="1" hangingPunct="1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Khác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</a:p>
          <a:p>
            <a:pPr marL="457200" indent="-457200" algn="just" eaLnBrk="1" hangingPunct="1">
              <a:buSzPct val="12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lồng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dính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dưới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áp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trượt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lên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lực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đáng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kể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  <a:p>
            <a:pPr marL="457200" indent="-457200" algn="just" eaLnBrk="1" hangingPunct="1">
              <a:buSzPct val="12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khuynh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chống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sự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biến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dạng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nhưng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nếu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lực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lớn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thì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lớp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sẽ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trượt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lên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xuất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lực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ma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sát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2800" dirty="0">
              <a:solidFill>
                <a:srgbClr val="0000FF"/>
              </a:solidFill>
              <a:latin typeface="+mn-lt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0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13.1. </a:t>
            </a:r>
            <a:r>
              <a:rPr lang="en-US" sz="3600" b="1" dirty="0" err="1" smtClean="0">
                <a:solidFill>
                  <a:srgbClr val="FF0066"/>
                </a:solidFill>
              </a:rPr>
              <a:t>Khái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niệm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và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tính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chất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9" name="Rectangle 18"/>
          <p:cNvSpPr>
            <a:spLocks noChangeArrowheads="1"/>
          </p:cNvSpPr>
          <p:nvPr/>
        </p:nvSpPr>
        <p:spPr bwMode="auto">
          <a:xfrm>
            <a:off x="0" y="2251770"/>
            <a:ext cx="91440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):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-kg/m</a:t>
            </a:r>
            <a:r>
              <a:rPr lang="en-US" sz="2800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xốp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v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chiếm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chỗ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ộ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xốp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,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rỗng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en-US" sz="28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ỉ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riêng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ở 4</a:t>
            </a:r>
            <a:r>
              <a:rPr lang="en-US" sz="2800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3401355"/>
              </p:ext>
            </p:extLst>
          </p:nvPr>
        </p:nvGraphicFramePr>
        <p:xfrm>
          <a:off x="3683000" y="4097338"/>
          <a:ext cx="1116013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8" name="Equation" r:id="rId3" imgW="558720" imgH="431640" progId="Equation.3">
                  <p:embed/>
                </p:oleObj>
              </mc:Choice>
              <mc:Fallback>
                <p:oleObj name="Equation" r:id="rId3" imgW="55872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0" y="4097338"/>
                        <a:ext cx="1116013" cy="855662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8" name="Rectangle 17"/>
          <p:cNvSpPr>
            <a:spLocks noChangeArrowheads="1"/>
          </p:cNvSpPr>
          <p:nvPr/>
        </p:nvSpPr>
        <p:spPr bwMode="auto">
          <a:xfrm>
            <a:off x="0" y="857071"/>
            <a:ext cx="91440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sz="2400" i="1" dirty="0" err="1">
                <a:solidFill>
                  <a:srgbClr val="009900"/>
                </a:solidFill>
              </a:rPr>
              <a:t>Các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vật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liệu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smtClean="0">
                <a:solidFill>
                  <a:srgbClr val="009900"/>
                </a:solidFill>
              </a:rPr>
              <a:t>ở </a:t>
            </a:r>
            <a:r>
              <a:rPr lang="en-US" sz="2400" i="1" dirty="0" err="1" smtClean="0">
                <a:solidFill>
                  <a:srgbClr val="009900"/>
                </a:solidFill>
              </a:rPr>
              <a:t>thể</a:t>
            </a:r>
            <a:r>
              <a:rPr lang="en-US" sz="2400" i="1" dirty="0" smtClean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rắn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tồn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tại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dưới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dạng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 smtClean="0">
                <a:solidFill>
                  <a:srgbClr val="009900"/>
                </a:solidFill>
              </a:rPr>
              <a:t>hạt</a:t>
            </a:r>
            <a:r>
              <a:rPr lang="en-US" sz="2400" i="1" dirty="0" smtClean="0">
                <a:solidFill>
                  <a:srgbClr val="009900"/>
                </a:solidFill>
              </a:rPr>
              <a:t> (</a:t>
            </a:r>
            <a:r>
              <a:rPr lang="en-US" sz="2400" i="1" dirty="0" err="1" smtClean="0">
                <a:solidFill>
                  <a:srgbClr val="009900"/>
                </a:solidFill>
              </a:rPr>
              <a:t>góc</a:t>
            </a:r>
            <a:r>
              <a:rPr lang="en-US" sz="2400" i="1" dirty="0" smtClean="0">
                <a:solidFill>
                  <a:srgbClr val="009900"/>
                </a:solidFill>
              </a:rPr>
              <a:t> </a:t>
            </a:r>
            <a:r>
              <a:rPr lang="en-US" sz="2400" i="1" dirty="0" err="1" smtClean="0">
                <a:solidFill>
                  <a:srgbClr val="009900"/>
                </a:solidFill>
              </a:rPr>
              <a:t>cạnh</a:t>
            </a:r>
            <a:r>
              <a:rPr lang="en-US" sz="2400" i="1" dirty="0" smtClean="0">
                <a:solidFill>
                  <a:srgbClr val="009900"/>
                </a:solidFill>
              </a:rPr>
              <a:t>, </a:t>
            </a:r>
            <a:r>
              <a:rPr lang="en-US" sz="2400" i="1" dirty="0" err="1" smtClean="0">
                <a:solidFill>
                  <a:srgbClr val="009900"/>
                </a:solidFill>
              </a:rPr>
              <a:t>tấm</a:t>
            </a:r>
            <a:r>
              <a:rPr lang="en-US" sz="2400" i="1" dirty="0" smtClean="0">
                <a:solidFill>
                  <a:srgbClr val="009900"/>
                </a:solidFill>
              </a:rPr>
              <a:t> </a:t>
            </a:r>
            <a:r>
              <a:rPr lang="en-US" sz="2400" i="1" dirty="0" err="1" smtClean="0">
                <a:solidFill>
                  <a:srgbClr val="009900"/>
                </a:solidFill>
              </a:rPr>
              <a:t>mỏng</a:t>
            </a:r>
            <a:r>
              <a:rPr lang="en-US" sz="2400" i="1" dirty="0" smtClean="0">
                <a:solidFill>
                  <a:srgbClr val="009900"/>
                </a:solidFill>
              </a:rPr>
              <a:t> </a:t>
            </a:r>
            <a:r>
              <a:rPr lang="en-US" sz="2400" i="1" dirty="0" err="1" smtClean="0">
                <a:solidFill>
                  <a:srgbClr val="009900"/>
                </a:solidFill>
              </a:rPr>
              <a:t>dài</a:t>
            </a:r>
            <a:r>
              <a:rPr lang="en-US" sz="2400" i="1" dirty="0" smtClean="0">
                <a:solidFill>
                  <a:srgbClr val="009900"/>
                </a:solidFill>
              </a:rPr>
              <a:t>, </a:t>
            </a:r>
            <a:r>
              <a:rPr lang="en-US" sz="2400" i="1" dirty="0" err="1" smtClean="0">
                <a:solidFill>
                  <a:srgbClr val="009900"/>
                </a:solidFill>
              </a:rPr>
              <a:t>bột</a:t>
            </a:r>
            <a:r>
              <a:rPr lang="en-US" sz="2400" i="1" dirty="0" smtClean="0">
                <a:solidFill>
                  <a:srgbClr val="009900"/>
                </a:solidFill>
              </a:rPr>
              <a:t> </a:t>
            </a:r>
            <a:r>
              <a:rPr lang="en-US" sz="2400" i="1" dirty="0" err="1" smtClean="0">
                <a:solidFill>
                  <a:srgbClr val="009900"/>
                </a:solidFill>
              </a:rPr>
              <a:t>mịn</a:t>
            </a:r>
            <a:r>
              <a:rPr lang="en-US" sz="2400" i="1" dirty="0" smtClean="0">
                <a:solidFill>
                  <a:srgbClr val="009900"/>
                </a:solidFill>
              </a:rPr>
              <a:t>) </a:t>
            </a:r>
            <a:r>
              <a:rPr lang="en-US" sz="2400" i="1" dirty="0" err="1">
                <a:solidFill>
                  <a:srgbClr val="009900"/>
                </a:solidFill>
              </a:rPr>
              <a:t>được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gọi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là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vật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liệu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hạt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rời</a:t>
            </a:r>
            <a:r>
              <a:rPr lang="en-US" sz="2400" i="1" dirty="0">
                <a:solidFill>
                  <a:srgbClr val="009900"/>
                </a:solidFill>
              </a:rPr>
              <a:t>. </a:t>
            </a:r>
            <a:r>
              <a:rPr lang="en-US" sz="2400" i="1" dirty="0" err="1">
                <a:solidFill>
                  <a:srgbClr val="009900"/>
                </a:solidFill>
              </a:rPr>
              <a:t>Nhiều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hạt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rời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gộp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lại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gọi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là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khối</a:t>
            </a:r>
            <a:r>
              <a:rPr lang="en-US" sz="2400" i="1" dirty="0">
                <a:solidFill>
                  <a:srgbClr val="009900"/>
                </a:solidFill>
              </a:rPr>
              <a:t> </a:t>
            </a:r>
            <a:r>
              <a:rPr lang="en-US" sz="2400" i="1" dirty="0" err="1">
                <a:solidFill>
                  <a:srgbClr val="009900"/>
                </a:solidFill>
              </a:rPr>
              <a:t>hạt</a:t>
            </a:r>
            <a:r>
              <a:rPr lang="en-US" sz="2400" i="1" dirty="0">
                <a:solidFill>
                  <a:srgbClr val="009900"/>
                </a:solidFill>
              </a:rPr>
              <a:t>.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13.4</a:t>
            </a:r>
            <a:r>
              <a:rPr lang="en-US" sz="3600" b="1" dirty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Tính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chất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của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khối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hạt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60960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Tính</a:t>
            </a:r>
            <a:r>
              <a:rPr lang="en-US" sz="32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chất</a:t>
            </a:r>
            <a:r>
              <a:rPr lang="en-US" sz="32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đặc</a:t>
            </a:r>
            <a:r>
              <a:rPr lang="en-US" sz="32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biệt</a:t>
            </a:r>
            <a:endParaRPr lang="en-US" sz="3200" b="1" dirty="0">
              <a:solidFill>
                <a:srgbClr val="FF66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389" name="Rectangle 6"/>
          <p:cNvSpPr>
            <a:spLocks noChangeArrowheads="1"/>
          </p:cNvSpPr>
          <p:nvPr/>
        </p:nvSpPr>
        <p:spPr bwMode="auto">
          <a:xfrm>
            <a:off x="0" y="1287482"/>
            <a:ext cx="91440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indent="-457200" algn="just" eaLnBrk="1" hangingPunct="1">
              <a:buSzPct val="1200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Á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nhau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mọi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phía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 algn="just" eaLnBrk="1" hangingPunct="1">
              <a:buSzPct val="12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Ứng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suất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tác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lên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bề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sẽ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khắp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tĩnh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trừ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bị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rỗng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 algn="just" eaLnBrk="1" hangingPunct="1">
              <a:buSzPct val="120000"/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Mật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thay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đổi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theo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nén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chặt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 eaLnBrk="1" hangingPunct="1">
              <a:buSzPct val="120000"/>
            </a:pP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Tùy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thuộc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vào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tính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chất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lưu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algn="just" eaLnBrk="1" hangingPunct="1">
              <a:buSzPct val="120000"/>
            </a:pP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dính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ngũ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cốc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,…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dễ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ra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khỏi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thùng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chứa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hoặc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xyclon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algn="just" eaLnBrk="1" hangingPunct="1">
              <a:buSzPct val="120000"/>
            </a:pP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Dính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kết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đất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sét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ướt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,…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chống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lại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sự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chuyển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17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13.4</a:t>
            </a:r>
            <a:r>
              <a:rPr lang="en-US" sz="3600" b="1" dirty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Tính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chất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của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khối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hạt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0" y="619125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32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góc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đặc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trưng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khối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hạt</a:t>
            </a:r>
            <a:endParaRPr lang="en-US" sz="3200" b="1" dirty="0">
              <a:solidFill>
                <a:srgbClr val="FF66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6389" name="Rectangle 6"/>
          <p:cNvSpPr>
            <a:spLocks noChangeArrowheads="1"/>
          </p:cNvSpPr>
          <p:nvPr/>
        </p:nvSpPr>
        <p:spPr bwMode="auto">
          <a:xfrm>
            <a:off x="0" y="12620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Góc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nghiêng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tư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̣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nhiên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lang="en-US" sz="2800" b="1" dirty="0">
              <a:solidFill>
                <a:srgbClr val="0000FF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63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t="12186" r="15102" b="9657"/>
          <a:stretch>
            <a:fillRect/>
          </a:stretch>
        </p:blipFill>
        <p:spPr bwMode="auto">
          <a:xfrm>
            <a:off x="3657600" y="1534759"/>
            <a:ext cx="3849687" cy="2479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0" y="38338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Góc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ma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sát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</a:t>
            </a:r>
            <a:endParaRPr lang="en-US" sz="2800" b="1" dirty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3447" y="4572000"/>
            <a:ext cx="915744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Góc</a:t>
            </a:r>
            <a:r>
              <a:rPr lang="en-US" sz="2400" dirty="0" smtClean="0"/>
              <a:t> </a:t>
            </a:r>
            <a:r>
              <a:rPr lang="en-US" sz="2400" dirty="0" err="1" smtClean="0"/>
              <a:t>hợp</a:t>
            </a:r>
            <a:r>
              <a:rPr lang="en-US" sz="2400" dirty="0" smtClean="0"/>
              <a:t> </a:t>
            </a:r>
            <a:r>
              <a:rPr lang="en-US" sz="2400" dirty="0" err="1" smtClean="0"/>
              <a:t>bởi</a:t>
            </a:r>
            <a:r>
              <a:rPr lang="en-US" sz="2400" dirty="0" smtClean="0"/>
              <a:t> </a:t>
            </a:r>
            <a:r>
              <a:rPr lang="en-US" sz="2400" dirty="0" err="1" smtClean="0"/>
              <a:t>mặt</a:t>
            </a:r>
            <a:r>
              <a:rPr lang="en-US" sz="2400" dirty="0" smtClean="0"/>
              <a:t> </a:t>
            </a:r>
            <a:r>
              <a:rPr lang="en-US" sz="2400" dirty="0" err="1" smtClean="0"/>
              <a:t>phẳng</a:t>
            </a:r>
            <a:r>
              <a:rPr lang="en-US" sz="2400" dirty="0" smtClean="0"/>
              <a:t> </a:t>
            </a:r>
            <a:r>
              <a:rPr lang="en-US" sz="2400" dirty="0" err="1" smtClean="0"/>
              <a:t>nghiêng</a:t>
            </a:r>
            <a:r>
              <a:rPr lang="en-US" sz="2400" dirty="0" smtClean="0"/>
              <a:t> so </a:t>
            </a:r>
            <a:r>
              <a:rPr lang="en-US" sz="2400" dirty="0" err="1" smtClean="0"/>
              <a:t>với</a:t>
            </a:r>
            <a:r>
              <a:rPr lang="en-US" sz="2400" dirty="0" smtClean="0"/>
              <a:t> </a:t>
            </a:r>
            <a:r>
              <a:rPr lang="en-US" sz="2400" dirty="0" err="1" smtClean="0"/>
              <a:t>mặt</a:t>
            </a:r>
            <a:r>
              <a:rPr lang="en-US" sz="2400" dirty="0" smtClean="0"/>
              <a:t> </a:t>
            </a:r>
            <a:r>
              <a:rPr lang="en-US" sz="2400" dirty="0" err="1" smtClean="0"/>
              <a:t>nằm</a:t>
            </a:r>
            <a:r>
              <a:rPr lang="en-US" sz="2400" dirty="0" smtClean="0"/>
              <a:t> </a:t>
            </a:r>
            <a:r>
              <a:rPr lang="en-US" sz="2400" dirty="0" err="1" smtClean="0"/>
              <a:t>ngang</a:t>
            </a:r>
            <a:r>
              <a:rPr lang="en-US" sz="2400" dirty="0" smtClean="0"/>
              <a:t>, </a:t>
            </a:r>
            <a:r>
              <a:rPr lang="en-US" sz="2400" dirty="0" err="1" smtClean="0"/>
              <a:t>tại</a:t>
            </a:r>
            <a:r>
              <a:rPr lang="en-US" sz="2400" dirty="0" smtClean="0"/>
              <a:t> </a:t>
            </a:r>
            <a:r>
              <a:rPr lang="en-US" sz="2400" dirty="0" err="1" smtClean="0"/>
              <a:t>đó</a:t>
            </a:r>
            <a:r>
              <a:rPr lang="en-US" sz="2400" dirty="0" smtClean="0"/>
              <a:t> </a:t>
            </a:r>
            <a:r>
              <a:rPr lang="en-US" sz="2400" dirty="0" err="1" smtClean="0"/>
              <a:t>hạt</a:t>
            </a:r>
            <a:r>
              <a:rPr lang="en-US" sz="2400" dirty="0" smtClean="0"/>
              <a:t> </a:t>
            </a:r>
            <a:r>
              <a:rPr lang="en-US" sz="2400" dirty="0" err="1" smtClean="0"/>
              <a:t>bắt</a:t>
            </a:r>
            <a:r>
              <a:rPr lang="en-US" sz="2400" dirty="0" smtClean="0"/>
              <a:t> </a:t>
            </a:r>
            <a:r>
              <a:rPr lang="en-US" sz="2400" dirty="0" err="1" smtClean="0"/>
              <a:t>đầu</a:t>
            </a:r>
            <a:r>
              <a:rPr lang="en-US" sz="2400" dirty="0" smtClean="0"/>
              <a:t> </a:t>
            </a:r>
            <a:r>
              <a:rPr lang="en-US" sz="2400" dirty="0" err="1" smtClean="0"/>
              <a:t>trượt</a:t>
            </a:r>
            <a:r>
              <a:rPr lang="en-US" sz="2400" dirty="0" smtClean="0"/>
              <a:t>. </a:t>
            </a:r>
            <a:r>
              <a:rPr lang="en-US" sz="2400" dirty="0" err="1" smtClean="0"/>
              <a:t>Nếu</a:t>
            </a:r>
            <a:r>
              <a:rPr lang="en-US" sz="2400" dirty="0" smtClean="0"/>
              <a:t> </a:t>
            </a:r>
            <a:r>
              <a:rPr lang="en-US" sz="2400" dirty="0" err="1" smtClean="0"/>
              <a:t>khối</a:t>
            </a:r>
            <a:r>
              <a:rPr lang="en-US" sz="2400" dirty="0" smtClean="0"/>
              <a:t> </a:t>
            </a:r>
            <a:r>
              <a:rPr lang="en-US" sz="2400" dirty="0" err="1" smtClean="0"/>
              <a:t>hạt</a:t>
            </a:r>
            <a:r>
              <a:rPr lang="en-US" sz="2400" dirty="0" smtClean="0"/>
              <a:t> </a:t>
            </a:r>
            <a:r>
              <a:rPr lang="en-US" sz="2400" dirty="0" err="1" smtClean="0"/>
              <a:t>đồng</a:t>
            </a:r>
            <a:r>
              <a:rPr lang="en-US" sz="2400" dirty="0" smtClean="0"/>
              <a:t> </a:t>
            </a:r>
            <a:r>
              <a:rPr lang="en-US" sz="2400" dirty="0" err="1" smtClean="0"/>
              <a:t>nhất</a:t>
            </a:r>
            <a:r>
              <a:rPr lang="en-US" sz="2400" dirty="0" smtClean="0"/>
              <a:t> </a:t>
            </a:r>
            <a:r>
              <a:rPr lang="en-US" sz="2400" dirty="0" err="1" smtClean="0"/>
              <a:t>thì</a:t>
            </a:r>
            <a:r>
              <a:rPr lang="en-US" sz="2400" dirty="0" smtClean="0"/>
              <a:t> </a:t>
            </a:r>
            <a:r>
              <a:rPr lang="en-US" sz="2400" dirty="0">
                <a:sym typeface="Symbol" panose="05050102010706020507" pitchFamily="18" charset="2"/>
              </a:rPr>
              <a:t> </a:t>
            </a:r>
            <a:r>
              <a:rPr lang="en-US" sz="2400" dirty="0" smtClean="0">
                <a:sym typeface="Symbol" panose="05050102010706020507" pitchFamily="18" charset="2"/>
              </a:rPr>
              <a:t>= .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tế</a:t>
            </a:r>
            <a:r>
              <a:rPr lang="en-US" sz="2400" dirty="0" smtClean="0"/>
              <a:t>, </a:t>
            </a:r>
            <a:r>
              <a:rPr lang="en-US" sz="2400" dirty="0" smtClean="0">
                <a:sym typeface="Symbol" panose="05050102010706020507" pitchFamily="18" charset="2"/>
              </a:rPr>
              <a:t> &lt;  </a:t>
            </a:r>
            <a:r>
              <a:rPr lang="en-US" sz="2400" dirty="0" err="1" smtClean="0">
                <a:sym typeface="Symbol" panose="05050102010706020507" pitchFamily="18" charset="2"/>
              </a:rPr>
              <a:t>vì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các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hạt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tại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bề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mặt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khô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hơn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và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ít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kết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dính</a:t>
            </a:r>
            <a:r>
              <a:rPr lang="en-US" sz="2400" dirty="0" smtClean="0">
                <a:sym typeface="Symbol" panose="05050102010706020507" pitchFamily="18" charset="2"/>
              </a:rPr>
              <a:t>, </a:t>
            </a:r>
            <a:r>
              <a:rPr lang="en-US" sz="2400" dirty="0" err="1" smtClean="0">
                <a:sym typeface="Symbol" panose="05050102010706020507" pitchFamily="18" charset="2"/>
              </a:rPr>
              <a:t>không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nén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chặt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bằng</a:t>
            </a:r>
            <a:r>
              <a:rPr lang="en-US" sz="2400" dirty="0" smtClean="0">
                <a:sym typeface="Symbol" panose="05050102010706020507" pitchFamily="18" charset="2"/>
              </a:rPr>
              <a:t> ở </a:t>
            </a:r>
            <a:r>
              <a:rPr lang="en-US" sz="2400" dirty="0" err="1" smtClean="0">
                <a:sym typeface="Symbol" panose="05050102010706020507" pitchFamily="18" charset="2"/>
              </a:rPr>
              <a:t>bên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trong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khối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hạt</a:t>
            </a:r>
            <a:r>
              <a:rPr lang="en-US" sz="2400" dirty="0" smtClean="0">
                <a:sym typeface="Symbol" panose="05050102010706020507" pitchFamily="18" charset="2"/>
              </a:rPr>
              <a:t>. </a:t>
            </a:r>
            <a:r>
              <a:rPr lang="en-US" sz="2400" dirty="0" err="1" smtClean="0">
                <a:sym typeface="Symbol" panose="05050102010706020507" pitchFamily="18" charset="2"/>
              </a:rPr>
              <a:t>Các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hạt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tròn</a:t>
            </a:r>
            <a:r>
              <a:rPr lang="en-US" sz="2400" dirty="0" smtClean="0">
                <a:sym typeface="Symbol" panose="05050102010706020507" pitchFamily="18" charset="2"/>
              </a:rPr>
              <a:t>, </a:t>
            </a:r>
            <a:r>
              <a:rPr lang="en-US" sz="2400" dirty="0" err="1" smtClean="0">
                <a:sym typeface="Symbol" panose="05050102010706020507" pitchFamily="18" charset="2"/>
              </a:rPr>
              <a:t>trơn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có</a:t>
            </a:r>
            <a:r>
              <a:rPr lang="en-US" sz="2400" dirty="0" smtClean="0">
                <a:sym typeface="Symbol" panose="05050102010706020507" pitchFamily="18" charset="2"/>
              </a:rPr>
              <a:t>  </a:t>
            </a:r>
            <a:r>
              <a:rPr lang="en-US" sz="2400" dirty="0" err="1" smtClean="0">
                <a:sym typeface="Symbol" panose="05050102010706020507" pitchFamily="18" charset="2"/>
              </a:rPr>
              <a:t>nhỏ</a:t>
            </a:r>
            <a:r>
              <a:rPr lang="en-US" sz="2400" dirty="0" smtClean="0">
                <a:sym typeface="Symbol" panose="05050102010706020507" pitchFamily="18" charset="2"/>
              </a:rPr>
              <a:t>; </a:t>
            </a:r>
            <a:r>
              <a:rPr lang="en-US" sz="2400" dirty="0" err="1" smtClean="0">
                <a:sym typeface="Symbol" panose="05050102010706020507" pitchFamily="18" charset="2"/>
              </a:rPr>
              <a:t>các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hạt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mịn</a:t>
            </a:r>
            <a:r>
              <a:rPr lang="en-US" sz="2400" dirty="0" smtClean="0">
                <a:sym typeface="Symbol" panose="05050102010706020507" pitchFamily="18" charset="2"/>
              </a:rPr>
              <a:t>, </a:t>
            </a:r>
            <a:r>
              <a:rPr lang="en-US" sz="2400" dirty="0" err="1" smtClean="0">
                <a:sym typeface="Symbol" panose="05050102010706020507" pitchFamily="18" charset="2"/>
              </a:rPr>
              <a:t>góc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cạnh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và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có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tính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kết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dính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có</a:t>
            </a:r>
            <a:r>
              <a:rPr lang="en-US" sz="2400" dirty="0" smtClean="0">
                <a:sym typeface="Symbol" panose="05050102010706020507" pitchFamily="18" charset="2"/>
              </a:rPr>
              <a:t>  </a:t>
            </a:r>
            <a:r>
              <a:rPr lang="en-US" sz="2400" dirty="0" err="1" smtClean="0">
                <a:sym typeface="Symbol" panose="05050102010706020507" pitchFamily="18" charset="2"/>
              </a:rPr>
              <a:t>lớn</a:t>
            </a:r>
            <a:r>
              <a:rPr lang="en-US" sz="2400" dirty="0" smtClean="0">
                <a:sym typeface="Symbol" panose="05050102010706020507" pitchFamily="18" charset="2"/>
              </a:rPr>
              <a:t>.</a:t>
            </a:r>
            <a:endParaRPr lang="en-US" sz="2400" dirty="0"/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19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83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0" y="11525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Góc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đô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̉ 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</a:t>
            </a:r>
            <a:endParaRPr lang="en-US" sz="2800" b="1" dirty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0"/>
          <a:stretch>
            <a:fillRect/>
          </a:stretch>
        </p:blipFill>
        <p:spPr bwMode="auto">
          <a:xfrm>
            <a:off x="2286000" y="1357313"/>
            <a:ext cx="3643313" cy="275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0" y="421481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Góc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trượt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</a:t>
            </a:r>
            <a:endParaRPr lang="en-US" sz="2800" b="1" dirty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74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" t="4285" b="12105"/>
          <a:stretch>
            <a:fillRect/>
          </a:stretch>
        </p:blipFill>
        <p:spPr bwMode="auto">
          <a:xfrm>
            <a:off x="2786063" y="4266626"/>
            <a:ext cx="3186675" cy="254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13.4</a:t>
            </a:r>
            <a:r>
              <a:rPr lang="en-US" sz="3600" b="1" dirty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Tính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chất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của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khối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hạt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619125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2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32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góc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đặc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trưng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khối</a:t>
            </a:r>
            <a:r>
              <a:rPr lang="en-US" sz="32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hạt</a:t>
            </a:r>
            <a:endParaRPr lang="en-US" sz="3200" b="1" dirty="0">
              <a:solidFill>
                <a:srgbClr val="FF66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20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27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101" name="Rectangle 4"/>
              <p:cNvSpPr>
                <a:spLocks noChangeArrowheads="1"/>
              </p:cNvSpPr>
              <p:nvPr/>
            </p:nvSpPr>
            <p:spPr bwMode="auto">
              <a:xfrm>
                <a:off x="0" y="833438"/>
                <a:ext cx="9144000" cy="40035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a.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Tồn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trữ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dạng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đống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: </a:t>
                </a:r>
              </a:p>
              <a:p>
                <a:pPr marL="1200150" lvl="1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Dạng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khô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không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tan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trong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nước</a:t>
                </a:r>
                <a:endParaRPr lang="en-US" sz="2800" dirty="0" smtClean="0">
                  <a:solidFill>
                    <a:srgbClr val="0000FF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1200150" lvl="1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lượng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lớn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kinh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tế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nhất</a:t>
                </a:r>
                <a:endParaRPr lang="en-US" sz="2800" dirty="0" smtClean="0">
                  <a:solidFill>
                    <a:srgbClr val="0000FF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1200150" lvl="1" indent="-457200" eaLnBrk="1" hangingPunct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𝑉𝐿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ì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ó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ố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sz="2800" dirty="0" smtClean="0">
                  <a:solidFill>
                    <a:srgbClr val="0000FF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b.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Tồn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trữ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trong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bồn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, </a:t>
                </a:r>
                <a:r>
                  <a:rPr lang="en-US" sz="2800" b="1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xyclon</a:t>
                </a:r>
                <a:r>
                  <a:rPr lang="en-US" sz="2800" b="1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:</a:t>
                </a:r>
              </a:p>
              <a:p>
                <a:pPr marL="1200150" lvl="1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Dạng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rắn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có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giá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trị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hoặc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dễ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phân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hũy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khi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chứa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ngoài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trời</a:t>
                </a:r>
                <a:endParaRPr lang="en-US" sz="2800" dirty="0" smtClean="0">
                  <a:solidFill>
                    <a:srgbClr val="0000FF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1200150" lvl="1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Bồn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dạng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tròn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chữ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nhật</a:t>
                </a:r>
                <a:r>
                  <a:rPr lang="en-US" sz="2800" dirty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làm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bằng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bê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tông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hoặc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thép</a:t>
                </a:r>
                <a:endParaRPr lang="en-US" sz="2800" dirty="0" smtClean="0">
                  <a:solidFill>
                    <a:srgbClr val="0000FF"/>
                  </a:solidFill>
                  <a:latin typeface="+mn-lt"/>
                  <a:cs typeface="Times New Roman" panose="02020603050405020304" pitchFamily="18" charset="0"/>
                </a:endParaRPr>
              </a:p>
              <a:p>
                <a:pPr marL="1200150" lvl="1" indent="-457200" eaLnBrk="1" hangingPunct="1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Thiết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kế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bồn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chứa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phải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tháo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theo</a:t>
                </a:r>
                <a:r>
                  <a:rPr lang="en-US" sz="2800" dirty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đúng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yêu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n-lt"/>
                    <a:cs typeface="Times New Roman" panose="02020603050405020304" pitchFamily="18" charset="0"/>
                  </a:rPr>
                  <a:t>cầu</a:t>
                </a:r>
                <a:endParaRPr lang="en-US" sz="2800" dirty="0" smtClean="0">
                  <a:solidFill>
                    <a:srgbClr val="0000FF"/>
                  </a:solidFill>
                  <a:latin typeface="+mn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01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833438"/>
                <a:ext cx="9144000" cy="4003532"/>
              </a:xfrm>
              <a:prstGeom prst="rect">
                <a:avLst/>
              </a:prstGeom>
              <a:blipFill rotWithShape="0">
                <a:blip r:embed="rId2"/>
                <a:stretch>
                  <a:fillRect l="-1333" t="-1524" b="-35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13.5. </a:t>
            </a:r>
            <a:r>
              <a:rPr lang="en-US" sz="3600" b="1" dirty="0" err="1" smtClean="0">
                <a:solidFill>
                  <a:srgbClr val="FF0066"/>
                </a:solidFill>
              </a:rPr>
              <a:t>Tồn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trữ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vật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rời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25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609600"/>
            <a:ext cx="502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b.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Tồn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trữ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bồn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xyclon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13.5. </a:t>
            </a:r>
            <a:r>
              <a:rPr lang="en-US" sz="3600" b="1" dirty="0" err="1" smtClean="0">
                <a:solidFill>
                  <a:srgbClr val="FF0066"/>
                </a:solidFill>
              </a:rPr>
              <a:t>Tồn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trữ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vật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rời</a:t>
            </a:r>
            <a:endParaRPr lang="en-US" sz="3600" dirty="0">
              <a:solidFill>
                <a:srgbClr val="FF00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0" r="8750"/>
          <a:stretch/>
        </p:blipFill>
        <p:spPr>
          <a:xfrm>
            <a:off x="5029200" y="1600200"/>
            <a:ext cx="4114800" cy="457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219200"/>
            <a:ext cx="5849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FF6600"/>
                </a:solidFill>
                <a:cs typeface="Times New Roman" panose="02020603050405020304" pitchFamily="18" charset="0"/>
              </a:rPr>
              <a:t>Lực</a:t>
            </a:r>
            <a:r>
              <a:rPr lang="en-US" sz="2800" b="1" dirty="0">
                <a:solidFill>
                  <a:srgbClr val="FF6600"/>
                </a:solidFill>
                <a:cs typeface="Times New Roman" panose="02020603050405020304" pitchFamily="18" charset="0"/>
              </a:rPr>
              <a:t> ma </a:t>
            </a:r>
            <a:r>
              <a:rPr lang="en-US" sz="2800" b="1" dirty="0" err="1">
                <a:solidFill>
                  <a:srgbClr val="FF6600"/>
                </a:solidFill>
                <a:cs typeface="Times New Roman" panose="02020603050405020304" pitchFamily="18" charset="0"/>
              </a:rPr>
              <a:t>sát</a:t>
            </a:r>
            <a:r>
              <a:rPr lang="en-US" sz="2800" b="1" dirty="0">
                <a:solidFill>
                  <a:srgbClr val="FF6600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cs typeface="Times New Roman" panose="02020603050405020304" pitchFamily="18" charset="0"/>
              </a:rPr>
              <a:t>giữa</a:t>
            </a:r>
            <a:r>
              <a:rPr lang="en-US" sz="2800" b="1" dirty="0">
                <a:solidFill>
                  <a:srgbClr val="FF6600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cs typeface="Times New Roman" panose="02020603050405020304" pitchFamily="18" charset="0"/>
              </a:rPr>
              <a:t>tường</a:t>
            </a:r>
            <a:r>
              <a:rPr lang="en-US" sz="2800" b="1" dirty="0">
                <a:solidFill>
                  <a:srgbClr val="FF6600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solidFill>
                  <a:srgbClr val="FF6600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cs typeface="Times New Roman" panose="02020603050405020304" pitchFamily="18" charset="0"/>
              </a:rPr>
              <a:t>hạt</a:t>
            </a:r>
            <a:r>
              <a:rPr lang="en-US" sz="2800" b="1" dirty="0">
                <a:solidFill>
                  <a:srgbClr val="FF6600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cs typeface="Times New Roman" panose="02020603050405020304" pitchFamily="18" charset="0"/>
              </a:rPr>
              <a:t>vật</a:t>
            </a:r>
            <a:r>
              <a:rPr lang="en-US" sz="2800" b="1" dirty="0">
                <a:solidFill>
                  <a:srgbClr val="FF6600"/>
                </a:solidFill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cs typeface="Times New Roman" panose="02020603050405020304" pitchFamily="18" charset="0"/>
              </a:rPr>
              <a:t>liệu</a:t>
            </a:r>
            <a:r>
              <a:rPr lang="en-US" sz="2800" b="1" dirty="0">
                <a:solidFill>
                  <a:srgbClr val="FF6600"/>
                </a:solidFill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" name="Rectangle 4"/>
          <p:cNvSpPr/>
          <p:nvPr/>
        </p:nvSpPr>
        <p:spPr>
          <a:xfrm>
            <a:off x="13446" y="2298680"/>
            <a:ext cx="501575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cs typeface="Times New Roman" panose="02020603050405020304" pitchFamily="18" charset="0"/>
              </a:rPr>
              <a:t>Lan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truyền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khắp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khối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hạt</a:t>
            </a:r>
            <a:r>
              <a:rPr lang="en-US" sz="2400" dirty="0">
                <a:cs typeface="Times New Roman" panose="02020603050405020304" pitchFamily="18" charset="0"/>
              </a:rPr>
              <a:t> do </a:t>
            </a:r>
            <a:r>
              <a:rPr lang="en-US" sz="2400" dirty="0" err="1">
                <a:cs typeface="Times New Roman" panose="02020603050405020304" pitchFamily="18" charset="0"/>
              </a:rPr>
              <a:t>các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hạt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lồng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vào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nhau</a:t>
            </a:r>
            <a:r>
              <a:rPr lang="en-US" sz="2400" dirty="0"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cs typeface="Times New Roman" panose="02020603050405020304" pitchFamily="18" charset="0"/>
              </a:rPr>
              <a:t>Giảm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trọng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của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hạt</a:t>
            </a:r>
            <a:r>
              <a:rPr lang="en-US" sz="2400" dirty="0"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cs typeface="Times New Roman" panose="02020603050405020304" pitchFamily="18" charset="0"/>
              </a:rPr>
              <a:t>Giảm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áp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suất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của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khối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hạt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tác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động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lên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đáy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bồn</a:t>
            </a:r>
            <a:r>
              <a:rPr lang="en-US" sz="2400" dirty="0"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err="1">
                <a:cs typeface="Times New Roman" panose="02020603050405020304" pitchFamily="18" charset="0"/>
              </a:rPr>
              <a:t>Khi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lực</a:t>
            </a:r>
            <a:r>
              <a:rPr lang="en-US" sz="2400" dirty="0">
                <a:cs typeface="Times New Roman" panose="02020603050405020304" pitchFamily="18" charset="0"/>
              </a:rPr>
              <a:t> ma </a:t>
            </a:r>
            <a:r>
              <a:rPr lang="en-US" sz="2400" dirty="0" err="1">
                <a:cs typeface="Times New Roman" panose="02020603050405020304" pitchFamily="18" charset="0"/>
              </a:rPr>
              <a:t>sát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đủ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cs typeface="Times New Roman" panose="02020603050405020304" pitchFamily="18" charset="0"/>
              </a:rPr>
              <a:t>lớn</a:t>
            </a:r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tạo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vòm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trong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khối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hạt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phần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hạt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bên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trên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không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rơi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xuống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dù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phần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hạt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bên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dưới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vòm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được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>
                <a:cs typeface="Times New Roman" panose="02020603050405020304" pitchFamily="18" charset="0"/>
                <a:sym typeface="Wingdings" panose="05000000000000000000" pitchFamily="2" charset="2"/>
              </a:rPr>
              <a:t>lấy</a:t>
            </a:r>
            <a:r>
              <a:rPr lang="en-US" sz="2400" dirty="0"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cs typeface="Times New Roman" panose="02020603050405020304" pitchFamily="18" charset="0"/>
                <a:sym typeface="Wingdings" panose="05000000000000000000" pitchFamily="2" charset="2"/>
              </a:rPr>
              <a:t>ra.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4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10001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Áp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suất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khối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hạt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tác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động</a:t>
            </a:r>
            <a:r>
              <a:rPr lang="en-US" sz="28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đáy</a:t>
            </a:r>
            <a:r>
              <a:rPr lang="en-US" sz="28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bồn</a:t>
            </a:r>
            <a:r>
              <a:rPr lang="en-US" sz="2800" b="1" dirty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theo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Janssen:</a:t>
            </a:r>
            <a:endParaRPr lang="en-US" sz="2800" b="1" dirty="0">
              <a:solidFill>
                <a:srgbClr val="FF66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4441186"/>
              </p:ext>
            </p:extLst>
          </p:nvPr>
        </p:nvGraphicFramePr>
        <p:xfrm>
          <a:off x="76200" y="1588859"/>
          <a:ext cx="4008128" cy="1154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42" name="Equation" r:id="rId3" imgW="1676160" imgH="482400" progId="Equation.3">
                  <p:embed/>
                </p:oleObj>
              </mc:Choice>
              <mc:Fallback>
                <p:oleObj name="Equation" r:id="rId3" imgW="16761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588859"/>
                        <a:ext cx="4008128" cy="1154341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3" name="Rectangle 5"/>
          <p:cNvSpPr>
            <a:spLocks noChangeArrowheads="1"/>
          </p:cNvSpPr>
          <p:nvPr/>
        </p:nvSpPr>
        <p:spPr bwMode="auto">
          <a:xfrm>
            <a:off x="0" y="2851666"/>
            <a:ext cx="51816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kính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bồn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trụ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; m</a:t>
            </a:r>
          </a:p>
          <a:p>
            <a:pPr algn="just"/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</a:t>
            </a:r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xốp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hạt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; kg/m</a:t>
            </a:r>
            <a:r>
              <a:rPr lang="en-US" sz="2000" baseline="30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3</a:t>
            </a:r>
            <a:endParaRPr lang="en-US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/>
            <a:r>
              <a:rPr lang="en-US" sz="20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: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hệ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số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ma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sát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của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vật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liệu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và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bồn</a:t>
            </a:r>
            <a:r>
              <a:rPr lang="en-US" sz="20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chứa</a:t>
            </a:r>
            <a:endParaRPr lang="en-US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/>
            <a:r>
              <a:rPr lang="en-US" sz="2000" dirty="0" smtClean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K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: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hệ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số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áp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suất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bên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bồn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chứa</a:t>
            </a:r>
            <a:endParaRPr lang="en-US" sz="2000" dirty="0">
              <a:latin typeface="+mj-lt"/>
              <a:ea typeface="Calibri" panose="020F0502020204030204" pitchFamily="34" charset="0"/>
              <a:sym typeface="Symbol" panose="05050102010706020507" pitchFamily="18" charset="2"/>
            </a:endParaRPr>
          </a:p>
          <a:p>
            <a:pPr algn="just"/>
            <a:r>
              <a:rPr lang="en-US" sz="2000" dirty="0" smtClean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g: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gia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tốc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trọng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trường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; m/s</a:t>
            </a:r>
            <a:r>
              <a:rPr lang="en-US" sz="2000" baseline="30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2</a:t>
            </a:r>
            <a:endParaRPr lang="en-US" sz="2000" dirty="0">
              <a:latin typeface="+mj-lt"/>
              <a:ea typeface="Calibri" panose="020F0502020204030204" pitchFamily="34" charset="0"/>
              <a:sym typeface="Symbol" panose="05050102010706020507" pitchFamily="18" charset="2"/>
            </a:endParaRPr>
          </a:p>
          <a:p>
            <a:pPr algn="just"/>
            <a:r>
              <a:rPr lang="en-US" sz="2000" dirty="0" smtClean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z: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chiều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cao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khối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hạt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chứa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trong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000" dirty="0" err="1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bồn</a:t>
            </a:r>
            <a:r>
              <a:rPr lang="en-US" sz="2000" dirty="0">
                <a:latin typeface="+mj-lt"/>
                <a:ea typeface="Calibri" panose="020F0502020204030204" pitchFamily="34" charset="0"/>
                <a:sym typeface="Symbol" panose="05050102010706020507" pitchFamily="18" charset="2"/>
              </a:rPr>
              <a:t>; m </a:t>
            </a: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5226784"/>
            <a:ext cx="9144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Mối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quan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hệ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giữa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áp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suất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chiều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cao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lớp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z: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khi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z 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&gt; 3R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thì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áp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suất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tác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động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bồn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là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hằng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số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, hay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cho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thêm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không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ảnh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hưởng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đến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áp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suất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tác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lên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đáy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bồn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chứa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. 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Do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vậy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bồn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làm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càng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cao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thì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càng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có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lợi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về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kinh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tế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13.5. </a:t>
            </a:r>
            <a:r>
              <a:rPr lang="en-US" sz="3600" b="1" dirty="0" err="1" smtClean="0">
                <a:solidFill>
                  <a:srgbClr val="FF0066"/>
                </a:solidFill>
              </a:rPr>
              <a:t>Tồn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trữ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vật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rời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533400"/>
            <a:ext cx="502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b.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Tồn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trữ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bồn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xyclon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99" y="1524000"/>
            <a:ext cx="4978400" cy="3733800"/>
          </a:xfrm>
          <a:prstGeom prst="rect">
            <a:avLst/>
          </a:prstGeom>
        </p:spPr>
      </p:pic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20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4"/>
          <p:cNvSpPr>
            <a:spLocks noChangeArrowheads="1"/>
          </p:cNvSpPr>
          <p:nvPr/>
        </p:nvSpPr>
        <p:spPr bwMode="auto">
          <a:xfrm>
            <a:off x="0" y="11525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Chuyển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động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của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dòng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vật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liệu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ra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khỏi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bồn</a:t>
            </a:r>
            <a:r>
              <a:rPr lang="en-US" sz="2800" b="1" dirty="0" smtClean="0">
                <a:solidFill>
                  <a:srgbClr val="FF6600"/>
                </a:solidFill>
                <a:latin typeface="+mj-lt"/>
                <a:cs typeface="Times New Roman" panose="02020603050405020304" pitchFamily="18" charset="0"/>
              </a:rPr>
              <a:t>:</a:t>
            </a:r>
            <a:endParaRPr lang="en-US" sz="2800" b="1" dirty="0">
              <a:solidFill>
                <a:srgbClr val="FF66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10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13.5. </a:t>
            </a:r>
            <a:r>
              <a:rPr lang="en-US" sz="3600" b="1" dirty="0" err="1" smtClean="0">
                <a:solidFill>
                  <a:srgbClr val="FF0066"/>
                </a:solidFill>
              </a:rPr>
              <a:t>Tồn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trữ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vật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rời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619780"/>
            <a:ext cx="5029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b.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Tồn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trữ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trong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bồn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xyclon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3750" r="3126" b="7500"/>
          <a:stretch/>
        </p:blipFill>
        <p:spPr>
          <a:xfrm>
            <a:off x="76200" y="2511296"/>
            <a:ext cx="3364606" cy="2514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" b="7500"/>
          <a:stretch/>
        </p:blipFill>
        <p:spPr>
          <a:xfrm>
            <a:off x="3505200" y="2078595"/>
            <a:ext cx="5613046" cy="3788805"/>
          </a:xfrm>
          <a:prstGeom prst="rect">
            <a:avLst/>
          </a:prstGeom>
        </p:spPr>
      </p:pic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3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0" y="558225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a. </a:t>
            </a:r>
            <a:r>
              <a:rPr lang="en-US" sz="3200" b="1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Dạng</a:t>
            </a: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băng</a:t>
            </a: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tải</a:t>
            </a:r>
            <a:endParaRPr lang="en-US" sz="3200" b="1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" t="3305" r="3503" b="16011"/>
          <a:stretch/>
        </p:blipFill>
        <p:spPr bwMode="auto">
          <a:xfrm>
            <a:off x="914400" y="1116970"/>
            <a:ext cx="7251700" cy="238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13.6. </a:t>
            </a:r>
            <a:r>
              <a:rPr lang="en-US" sz="3600" b="1" dirty="0" err="1" smtClean="0">
                <a:solidFill>
                  <a:srgbClr val="FF0066"/>
                </a:solidFill>
              </a:rPr>
              <a:t>Phương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pháp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nhập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endParaRPr lang="en-US" sz="3600" dirty="0">
              <a:solidFill>
                <a:srgbClr val="FF00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" b="23750"/>
          <a:stretch/>
        </p:blipFill>
        <p:spPr>
          <a:xfrm>
            <a:off x="1981200" y="3657600"/>
            <a:ext cx="5334000" cy="3118601"/>
          </a:xfrm>
          <a:prstGeom prst="rect">
            <a:avLst/>
          </a:prstGeom>
        </p:spPr>
      </p:pic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77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3"/>
          <p:cNvSpPr>
            <a:spLocks noChangeArrowheads="1"/>
          </p:cNvSpPr>
          <p:nvPr/>
        </p:nvSpPr>
        <p:spPr bwMode="auto">
          <a:xfrm>
            <a:off x="0" y="6096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b. </a:t>
            </a:r>
            <a:r>
              <a:rPr lang="en-US" sz="3200" b="1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Vít</a:t>
            </a: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tải</a:t>
            </a:r>
            <a:endParaRPr lang="en-US" sz="3200" b="1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13.6. </a:t>
            </a:r>
            <a:r>
              <a:rPr lang="en-US" sz="3600" b="1" dirty="0" err="1" smtClean="0">
                <a:solidFill>
                  <a:srgbClr val="FF0066"/>
                </a:solidFill>
              </a:rPr>
              <a:t>Phương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pháp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nhập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endParaRPr lang="en-US" sz="3600" dirty="0">
              <a:solidFill>
                <a:srgbClr val="FF00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" t="5000" b="12500"/>
          <a:stretch/>
        </p:blipFill>
        <p:spPr>
          <a:xfrm>
            <a:off x="228600" y="1176446"/>
            <a:ext cx="4876800" cy="3240290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5" t="6036" r="3629" b="10493"/>
          <a:stretch/>
        </p:blipFill>
        <p:spPr bwMode="auto">
          <a:xfrm>
            <a:off x="2971800" y="4383260"/>
            <a:ext cx="6172200" cy="238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560" y="4038600"/>
            <a:ext cx="39370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Cơ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cấu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nhập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liệu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dạng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vít</a:t>
            </a:r>
            <a:r>
              <a:rPr lang="en-US" sz="2000" b="1" dirty="0"/>
              <a:t> </a:t>
            </a:r>
            <a:r>
              <a:rPr lang="en-US" sz="2000" b="1" dirty="0" err="1" smtClean="0"/>
              <a:t>tải</a:t>
            </a:r>
            <a:r>
              <a:rPr lang="en-US" sz="2000" b="1" dirty="0" smtClean="0"/>
              <a:t> (</a:t>
            </a:r>
            <a:r>
              <a:rPr lang="en-US" sz="2000" b="1" dirty="0" err="1" smtClean="0"/>
              <a:t>xoắn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876800" y="2216377"/>
            <a:ext cx="4224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, t: </a:t>
            </a:r>
            <a:r>
              <a:rPr lang="en-US" sz="2000" dirty="0" err="1" smtClean="0"/>
              <a:t>bước</a:t>
            </a:r>
            <a:r>
              <a:rPr lang="en-US" sz="2000" dirty="0" smtClean="0"/>
              <a:t> </a:t>
            </a:r>
            <a:r>
              <a:rPr lang="en-US" sz="2000" dirty="0" err="1" smtClean="0"/>
              <a:t>xoắn</a:t>
            </a:r>
            <a:r>
              <a:rPr lang="en-US" sz="2000" dirty="0" smtClean="0"/>
              <a:t>; D: </a:t>
            </a:r>
            <a:r>
              <a:rPr lang="en-US" sz="2000" dirty="0" err="1" smtClean="0"/>
              <a:t>đường</a:t>
            </a:r>
            <a:r>
              <a:rPr lang="en-US" sz="2000" dirty="0" smtClean="0"/>
              <a:t> </a:t>
            </a:r>
            <a:r>
              <a:rPr lang="en-US" sz="2000" dirty="0" err="1" smtClean="0"/>
              <a:t>kính</a:t>
            </a:r>
            <a:r>
              <a:rPr lang="en-US" sz="2000" dirty="0" smtClean="0"/>
              <a:t> </a:t>
            </a:r>
            <a:r>
              <a:rPr lang="en-US" sz="2000" dirty="0" err="1" smtClean="0"/>
              <a:t>vít</a:t>
            </a:r>
            <a:r>
              <a:rPr lang="en-US" sz="2000" dirty="0" smtClean="0"/>
              <a:t> </a:t>
            </a:r>
            <a:r>
              <a:rPr lang="en-US" sz="2000" dirty="0" err="1" smtClean="0"/>
              <a:t>xoắn</a:t>
            </a:r>
            <a:endParaRPr lang="en-US" sz="2000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0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0" y="533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C. </a:t>
            </a:r>
            <a:r>
              <a:rPr lang="en-US" sz="3200" b="1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Cơ</a:t>
            </a: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cấu</a:t>
            </a:r>
            <a:r>
              <a:rPr lang="en-US" sz="32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mâm</a:t>
            </a:r>
            <a:r>
              <a:rPr lang="en-US" sz="32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 quay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13.6. </a:t>
            </a:r>
            <a:r>
              <a:rPr lang="en-US" sz="3600" b="1" dirty="0" err="1" smtClean="0">
                <a:solidFill>
                  <a:srgbClr val="FF0066"/>
                </a:solidFill>
              </a:rPr>
              <a:t>Phương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pháp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nhập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endParaRPr lang="en-US" sz="3600" dirty="0">
              <a:solidFill>
                <a:srgbClr val="FF00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r="8750"/>
          <a:stretch/>
        </p:blipFill>
        <p:spPr>
          <a:xfrm>
            <a:off x="5334000" y="1742439"/>
            <a:ext cx="3742691" cy="42773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19600" y="5638800"/>
            <a:ext cx="457200" cy="384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0" t="10181" r="-2223" b="5373"/>
          <a:stretch/>
        </p:blipFill>
        <p:spPr>
          <a:xfrm>
            <a:off x="0" y="1066800"/>
            <a:ext cx="5334000" cy="579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7800" y="5638800"/>
            <a:ext cx="3048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4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8"/>
          <p:cNvSpPr>
            <a:spLocks noChangeArrowheads="1"/>
          </p:cNvSpPr>
          <p:nvPr/>
        </p:nvSpPr>
        <p:spPr bwMode="auto">
          <a:xfrm>
            <a:off x="0" y="3925431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do: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rắn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erg/cm</a:t>
            </a:r>
            <a:r>
              <a:rPr lang="en-US" sz="2800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rắn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tan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chảy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Ví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cương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9800 erg/cm</a:t>
            </a:r>
            <a:r>
              <a:rPr lang="en-US" sz="2800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muối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155 erg/cm</a:t>
            </a:r>
            <a:r>
              <a:rPr lang="en-US" sz="2800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13.1. </a:t>
            </a:r>
            <a:r>
              <a:rPr lang="en-US" sz="3600" b="1" dirty="0" err="1" smtClean="0">
                <a:solidFill>
                  <a:srgbClr val="FF0066"/>
                </a:solidFill>
              </a:rPr>
              <a:t>Khái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niệm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và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tính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chất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8" name="Rectangle 22"/>
          <p:cNvSpPr>
            <a:spLocks noChangeArrowheads="1"/>
          </p:cNvSpPr>
          <p:nvPr/>
        </p:nvSpPr>
        <p:spPr bwMode="auto">
          <a:xfrm>
            <a:off x="0" y="289560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trượt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20"/>
          <p:cNvSpPr>
            <a:spLocks noChangeArrowheads="1"/>
          </p:cNvSpPr>
          <p:nvPr/>
        </p:nvSpPr>
        <p:spPr bwMode="auto">
          <a:xfrm>
            <a:off x="0" y="798493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chống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cắt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nhuyễn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0" y="182880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giòn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vỡ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đập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giòn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vỡ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8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3"/>
          <p:cNvSpPr>
            <a:spLocks noChangeArrowheads="1"/>
          </p:cNvSpPr>
          <p:nvPr/>
        </p:nvSpPr>
        <p:spPr bwMode="auto">
          <a:xfrm>
            <a:off x="0" y="5334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d. </a:t>
            </a:r>
            <a:r>
              <a:rPr lang="en-US" sz="3200" b="1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Cơ</a:t>
            </a: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cấu</a:t>
            </a:r>
            <a:r>
              <a:rPr lang="en-US" sz="32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 tang quay</a:t>
            </a:r>
          </a:p>
        </p:txBody>
      </p:sp>
      <p:pic>
        <p:nvPicPr>
          <p:cNvPr id="2150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5014" r="3816" b="16687"/>
          <a:stretch/>
        </p:blipFill>
        <p:spPr bwMode="auto">
          <a:xfrm>
            <a:off x="1677988" y="1428750"/>
            <a:ext cx="578802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13.6. </a:t>
            </a:r>
            <a:r>
              <a:rPr lang="en-US" sz="3600" b="1" dirty="0" err="1" smtClean="0">
                <a:solidFill>
                  <a:srgbClr val="FF0066"/>
                </a:solidFill>
              </a:rPr>
              <a:t>Phương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pháp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nhập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ChangeArrowheads="1"/>
          </p:cNvSpPr>
          <p:nvPr/>
        </p:nvSpPr>
        <p:spPr bwMode="auto">
          <a:xfrm>
            <a:off x="0" y="6096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e. </a:t>
            </a:r>
            <a:r>
              <a:rPr lang="en-US" sz="32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Gàu</a:t>
            </a:r>
            <a:r>
              <a:rPr lang="en-US" sz="32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tải</a:t>
            </a:r>
            <a:endParaRPr lang="en-US" sz="3200" b="1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2253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7" t="7283" r="6363" b="12733"/>
          <a:stretch/>
        </p:blipFill>
        <p:spPr bwMode="auto">
          <a:xfrm>
            <a:off x="4158458" y="1926901"/>
            <a:ext cx="3570286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13.6. </a:t>
            </a:r>
            <a:r>
              <a:rPr lang="en-US" sz="3600" b="1" dirty="0" err="1" smtClean="0">
                <a:solidFill>
                  <a:srgbClr val="FF0066"/>
                </a:solidFill>
              </a:rPr>
              <a:t>Phương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pháp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nhập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endParaRPr lang="en-US" sz="3600" dirty="0">
              <a:solidFill>
                <a:srgbClr val="FF00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r="28000"/>
          <a:stretch/>
        </p:blipFill>
        <p:spPr>
          <a:xfrm>
            <a:off x="7086600" y="1378857"/>
            <a:ext cx="1981200" cy="47171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219200"/>
            <a:ext cx="415845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Gàu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tải là một trong những hệ </a:t>
            </a: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thống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được sử dụng phổ biến nhất hiện nay để nâng chuyển vật liệu. Kết cấu đơn giản đã giúp nó trở nên phổ biến trên toàn thế giới.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buFontTx/>
              <a:buChar char="-"/>
            </a:pP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Thông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thường hầu hết tất cả các vật liệu có độ kết dính thấp hoặc không có độ kết dính thì có thể sử dụng được gàu tải</a:t>
            </a: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vi-VN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 </a:t>
            </a:r>
            <a:r>
              <a:rPr lang="vi-VN" sz="2000" b="1" dirty="0">
                <a:latin typeface="Calibri" panose="020F0502020204030204" pitchFamily="34" charset="0"/>
                <a:cs typeface="Calibri" panose="020F0502020204030204" pitchFamily="34" charset="0"/>
              </a:rPr>
              <a:t>điểm của gàu </a:t>
            </a:r>
            <a:r>
              <a:rPr lang="vi-VN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tải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Có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thể vận chuyển một khối lượng rất </a:t>
            </a: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Có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thể nâng từ độ cao này đến độ cao </a:t>
            </a: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Vận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hành chắc chắn và chính </a:t>
            </a: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xác</a:t>
            </a:r>
            <a:endParaRPr lang="en-US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vi-VN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Có 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độ bền cao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29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3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46331"/>
            <a:ext cx="2427901" cy="62518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2661280"/>
            <a:ext cx="3505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CD"/>
                </a:solidFill>
              </a:rPr>
              <a:t>Xích</a:t>
            </a:r>
            <a:r>
              <a:rPr lang="en-US" sz="2800" b="1" dirty="0">
                <a:solidFill>
                  <a:srgbClr val="0000CD"/>
                </a:solidFill>
              </a:rPr>
              <a:t> </a:t>
            </a:r>
            <a:r>
              <a:rPr lang="en-US" sz="2800" b="1" dirty="0" err="1">
                <a:solidFill>
                  <a:srgbClr val="0000CD"/>
                </a:solidFill>
              </a:rPr>
              <a:t>gàu</a:t>
            </a:r>
            <a:r>
              <a:rPr lang="en-US" sz="2800" b="1" dirty="0">
                <a:solidFill>
                  <a:srgbClr val="0000CD"/>
                </a:solidFill>
              </a:rPr>
              <a:t> </a:t>
            </a:r>
            <a:r>
              <a:rPr lang="en-US" sz="2800" b="1" dirty="0" err="1">
                <a:solidFill>
                  <a:srgbClr val="0000CD"/>
                </a:solidFill>
              </a:rPr>
              <a:t>tải</a:t>
            </a:r>
            <a:r>
              <a:rPr lang="en-US" sz="2800" b="1" dirty="0">
                <a:solidFill>
                  <a:srgbClr val="0000CD"/>
                </a:solidFill>
              </a:rPr>
              <a:t> </a:t>
            </a:r>
            <a:r>
              <a:rPr lang="en-US" sz="2800" b="1" dirty="0" err="1">
                <a:solidFill>
                  <a:srgbClr val="0000CD"/>
                </a:solidFill>
              </a:rPr>
              <a:t>cho</a:t>
            </a:r>
            <a:r>
              <a:rPr lang="en-US" sz="2800" b="1" dirty="0">
                <a:solidFill>
                  <a:srgbClr val="0000CD"/>
                </a:solidFill>
              </a:rPr>
              <a:t> </a:t>
            </a:r>
            <a:r>
              <a:rPr lang="en-US" sz="2800" b="1" dirty="0" err="1">
                <a:solidFill>
                  <a:srgbClr val="0000CD"/>
                </a:solidFill>
              </a:rPr>
              <a:t>ngành</a:t>
            </a:r>
            <a:r>
              <a:rPr lang="en-US" sz="2800" b="1" dirty="0">
                <a:solidFill>
                  <a:srgbClr val="0000CD"/>
                </a:solidFill>
              </a:rPr>
              <a:t> Xi </a:t>
            </a:r>
            <a:r>
              <a:rPr lang="en-US" sz="2800" b="1" dirty="0" err="1">
                <a:solidFill>
                  <a:srgbClr val="0000CD"/>
                </a:solidFill>
              </a:rPr>
              <a:t>măng</a:t>
            </a:r>
            <a:r>
              <a:rPr lang="en-US" sz="2800" b="1" dirty="0">
                <a:solidFill>
                  <a:srgbClr val="0000CD"/>
                </a:solidFill>
              </a:rPr>
              <a:t>, </a:t>
            </a:r>
            <a:r>
              <a:rPr lang="en-US" sz="2800" b="1" dirty="0" err="1">
                <a:solidFill>
                  <a:srgbClr val="0000CD"/>
                </a:solidFill>
              </a:rPr>
              <a:t>Phân</a:t>
            </a:r>
            <a:r>
              <a:rPr lang="en-US" sz="2800" b="1" dirty="0">
                <a:solidFill>
                  <a:srgbClr val="0000CD"/>
                </a:solidFill>
              </a:rPr>
              <a:t> </a:t>
            </a:r>
            <a:r>
              <a:rPr lang="en-US" sz="2800" b="1" dirty="0" err="1">
                <a:solidFill>
                  <a:srgbClr val="0000CD"/>
                </a:solidFill>
              </a:rPr>
              <a:t>Bón</a:t>
            </a:r>
            <a:r>
              <a:rPr lang="en-US" sz="2800" b="1" dirty="0">
                <a:solidFill>
                  <a:srgbClr val="0000CD"/>
                </a:solidFill>
              </a:rPr>
              <a:t>, </a:t>
            </a:r>
            <a:r>
              <a:rPr lang="en-US" sz="2800" b="1" dirty="0" err="1">
                <a:solidFill>
                  <a:srgbClr val="0000CD"/>
                </a:solidFill>
              </a:rPr>
              <a:t>Thức</a:t>
            </a:r>
            <a:r>
              <a:rPr lang="en-US" sz="2800" b="1" dirty="0">
                <a:solidFill>
                  <a:srgbClr val="0000CD"/>
                </a:solidFill>
              </a:rPr>
              <a:t> </a:t>
            </a:r>
            <a:r>
              <a:rPr lang="en-US" sz="2800" b="1" dirty="0" err="1">
                <a:solidFill>
                  <a:srgbClr val="0000CD"/>
                </a:solidFill>
              </a:rPr>
              <a:t>Ăn</a:t>
            </a:r>
            <a:r>
              <a:rPr lang="en-US" sz="2800" b="1" dirty="0">
                <a:solidFill>
                  <a:srgbClr val="0000CD"/>
                </a:solidFill>
              </a:rPr>
              <a:t> </a:t>
            </a:r>
            <a:r>
              <a:rPr lang="en-US" sz="2800" b="1" dirty="0" err="1">
                <a:solidFill>
                  <a:srgbClr val="0000CD"/>
                </a:solidFill>
              </a:rPr>
              <a:t>gia</a:t>
            </a:r>
            <a:r>
              <a:rPr lang="en-US" sz="2800" b="1" dirty="0">
                <a:solidFill>
                  <a:srgbClr val="0000CD"/>
                </a:solidFill>
              </a:rPr>
              <a:t> </a:t>
            </a:r>
            <a:r>
              <a:rPr lang="en-US" sz="2800" b="1" dirty="0" err="1">
                <a:solidFill>
                  <a:srgbClr val="0000CD"/>
                </a:solidFill>
              </a:rPr>
              <a:t>súc</a:t>
            </a:r>
            <a:r>
              <a:rPr lang="en-US" sz="2800" b="1" dirty="0">
                <a:solidFill>
                  <a:srgbClr val="0000CD"/>
                </a:solidFill>
              </a:rPr>
              <a:t>...</a:t>
            </a:r>
            <a:endParaRPr lang="en-US" sz="2800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609600"/>
            <a:ext cx="9144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e. </a:t>
            </a:r>
            <a:r>
              <a:rPr lang="en-US" sz="32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Gàu</a:t>
            </a:r>
            <a:r>
              <a:rPr lang="en-US" sz="32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tải</a:t>
            </a:r>
            <a:endParaRPr lang="en-US" sz="3200" b="1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13.6. </a:t>
            </a:r>
            <a:r>
              <a:rPr lang="en-US" sz="3600" b="1" dirty="0" err="1" smtClean="0">
                <a:solidFill>
                  <a:srgbClr val="FF0066"/>
                </a:solidFill>
              </a:rPr>
              <a:t>Phương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pháp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nhập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liệu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30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66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upload.thongtingia.com/vietnamtech/ContentNews/ImagesNews/2012/10/29/mohinh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4328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09800" y="685800"/>
            <a:ext cx="4572000" cy="830997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/>
            <a:r>
              <a:rPr lang="en-US" sz="2400" b="1" dirty="0" err="1">
                <a:solidFill>
                  <a:srgbClr val="009900"/>
                </a:solidFill>
              </a:rPr>
              <a:t>Mô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hình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và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thiết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bị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chính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sản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xuất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gạch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polyme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tổng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  <a:r>
              <a:rPr lang="en-US" sz="2400" b="1" dirty="0" err="1">
                <a:solidFill>
                  <a:srgbClr val="009900"/>
                </a:solidFill>
              </a:rPr>
              <a:t>hợp</a:t>
            </a:r>
            <a:endParaRPr lang="en-US" sz="2400" dirty="0">
              <a:solidFill>
                <a:srgbClr val="009900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18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0" y="885825"/>
            <a:ext cx="9144000" cy="5286375"/>
            <a:chOff x="0" y="1071546"/>
            <a:chExt cx="9144001" cy="5286412"/>
          </a:xfrm>
        </p:grpSpPr>
        <p:pic>
          <p:nvPicPr>
            <p:cNvPr id="23557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71546"/>
              <a:ext cx="9144000" cy="3143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58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4214818"/>
              <a:ext cx="9144000" cy="2143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13.7. </a:t>
            </a:r>
            <a:r>
              <a:rPr lang="en-US" sz="3600" b="1" dirty="0" err="1" smtClean="0">
                <a:solidFill>
                  <a:srgbClr val="FF0066"/>
                </a:solidFill>
              </a:rPr>
              <a:t>Bài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tập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077200" y="2895600"/>
            <a:ext cx="10668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429000"/>
            <a:ext cx="5334000" cy="600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24600" y="4724400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24800" y="4214812"/>
            <a:ext cx="533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140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26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0" y="4667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Giải</a:t>
            </a:r>
            <a:r>
              <a:rPr lang="en-US" sz="28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</a:t>
            </a:r>
            <a:endParaRPr lang="en-US" sz="2800" dirty="0">
              <a:solidFill>
                <a:srgbClr val="00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6" name="Rectangle 4"/>
          <p:cNvSpPr>
            <a:spLocks noChangeArrowheads="1"/>
          </p:cNvSpPr>
          <p:nvPr/>
        </p:nvSpPr>
        <p:spPr bwMode="auto">
          <a:xfrm>
            <a:off x="0" y="950893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Tra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bảng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đường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kính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trung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bình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xác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định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phẩm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rây</a:t>
            </a:r>
            <a:endParaRPr lang="en-US" sz="2800" dirty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65263"/>
            <a:ext cx="8077201" cy="105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Rectangle 6"/>
          <p:cNvSpPr>
            <a:spLocks noChangeArrowheads="1"/>
          </p:cNvSpPr>
          <p:nvPr/>
        </p:nvSpPr>
        <p:spPr bwMode="auto">
          <a:xfrm>
            <a:off x="0" y="2971800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sz="2800" dirty="0" err="1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Đ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ường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kính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trung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bình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theo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hạt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khối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mẫu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N</a:t>
            </a:r>
            <a:r>
              <a:rPr lang="en-US" sz="2800" baseline="-250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endParaRPr lang="en-US" sz="2800" baseline="-25000" dirty="0">
              <a:solidFill>
                <a:srgbClr val="0000FF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129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51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775620"/>
              </p:ext>
            </p:extLst>
          </p:nvPr>
        </p:nvGraphicFramePr>
        <p:xfrm>
          <a:off x="1374775" y="3889375"/>
          <a:ext cx="5764213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5" name="Equation" r:id="rId4" imgW="3466800" imgH="838080" progId="Equation.3">
                  <p:embed/>
                </p:oleObj>
              </mc:Choice>
              <mc:Fallback>
                <p:oleObj name="Equation" r:id="rId4" imgW="3466800" imgH="838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3889375"/>
                        <a:ext cx="5764213" cy="13922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30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13.7. </a:t>
            </a:r>
            <a:r>
              <a:rPr lang="en-US" sz="3600" b="1" dirty="0" err="1" smtClean="0">
                <a:solidFill>
                  <a:srgbClr val="FF0066"/>
                </a:solidFill>
              </a:rPr>
              <a:t>Bài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tập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-8965" y="51816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sz="2800" dirty="0" err="1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Đ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ường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kính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trung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bình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theo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A</a:t>
            </a:r>
            <a:r>
              <a:rPr lang="en-US" sz="2800" baseline="-250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endParaRPr lang="en-US" sz="2800" baseline="-25000" dirty="0">
              <a:solidFill>
                <a:srgbClr val="0000FF"/>
              </a:solidFill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2514600" y="5718267"/>
                <a:ext cx="3280129" cy="1054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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1284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718267"/>
                <a:ext cx="3280129" cy="10542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124200" y="2124564"/>
            <a:ext cx="914400" cy="362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0,2135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95800" y="2133600"/>
            <a:ext cx="914400" cy="35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0,163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46649" y="2124216"/>
            <a:ext cx="914400" cy="362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0,127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394449" y="2124564"/>
            <a:ext cx="914400" cy="3626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0,0895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3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412750"/>
            <a:ext cx="9144000" cy="6445250"/>
            <a:chOff x="0" y="413139"/>
            <a:chExt cx="9144000" cy="6444861"/>
          </a:xfrm>
          <a:solidFill>
            <a:schemeClr val="bg1"/>
          </a:solidFill>
        </p:grpSpPr>
        <p:sp>
          <p:nvSpPr>
            <p:cNvPr id="6150" name="Rectangle 7"/>
            <p:cNvSpPr>
              <a:spLocks noChangeArrowheads="1"/>
            </p:cNvSpPr>
            <p:nvPr/>
          </p:nvSpPr>
          <p:spPr bwMode="auto">
            <a:xfrm>
              <a:off x="0" y="1357298"/>
              <a:ext cx="9144000" cy="5500702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/>
            </a:p>
          </p:txBody>
        </p:sp>
        <p:sp>
          <p:nvSpPr>
            <p:cNvPr id="6151" name="Rectangle 3"/>
            <p:cNvSpPr>
              <a:spLocks noChangeArrowheads="1"/>
            </p:cNvSpPr>
            <p:nvPr/>
          </p:nvSpPr>
          <p:spPr bwMode="auto">
            <a:xfrm>
              <a:off x="0" y="413139"/>
              <a:ext cx="9144000" cy="1118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just" eaLnBrk="1" hangingPunct="1">
                <a:lnSpc>
                  <a:spcPts val="4000"/>
                </a:lnSpc>
              </a:pPr>
              <a:r>
                <a:rPr lang="en-US" sz="2600" b="1" dirty="0" err="1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Bài</a:t>
              </a:r>
              <a:r>
                <a:rPr lang="en-US" sz="2600" b="1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</a:t>
              </a:r>
              <a:r>
                <a:rPr lang="en-US" sz="2600" dirty="0">
                  <a:solidFill>
                    <a:srgbClr val="0099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Xác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định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kích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thước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hạt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nhập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liệu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 smtClean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và</a:t>
              </a:r>
              <a:r>
                <a:rPr lang="en-US" sz="2800" dirty="0" smtClean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sản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phẩm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sau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khi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nghiền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 smtClean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theo</a:t>
              </a:r>
              <a:r>
                <a:rPr lang="en-US" sz="2800" dirty="0" smtClean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số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liệu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cho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trong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bảng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sau</a:t>
              </a:r>
              <a:r>
                <a: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 </a:t>
              </a:r>
              <a:r>
                <a:rPr lang="en-US" sz="2800" dirty="0" err="1" smtClean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rPr>
                <a:t>đây</a:t>
              </a:r>
              <a:endPara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endParaRPr>
            </a:p>
          </p:txBody>
        </p:sp>
        <p:pic>
          <p:nvPicPr>
            <p:cNvPr id="6152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034" y="1500174"/>
              <a:ext cx="8001056" cy="535782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13.7. </a:t>
            </a:r>
            <a:r>
              <a:rPr lang="en-US" sz="3600" b="1" dirty="0" err="1" smtClean="0">
                <a:solidFill>
                  <a:srgbClr val="FF0066"/>
                </a:solidFill>
              </a:rPr>
              <a:t>Bài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tập</a:t>
            </a:r>
            <a:endParaRPr lang="en-US" sz="36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49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2"/>
          <p:cNvSpPr>
            <a:spLocks noChangeArrowheads="1"/>
          </p:cNvSpPr>
          <p:nvPr/>
        </p:nvSpPr>
        <p:spPr bwMode="auto">
          <a:xfrm>
            <a:off x="0" y="5429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Giải</a:t>
            </a:r>
            <a:r>
              <a:rPr lang="en-US" sz="28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 smtClean="0">
                <a:solidFill>
                  <a:srgbClr val="00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endParaRPr lang="en-US" sz="2800" dirty="0">
              <a:solidFill>
                <a:srgbClr val="0099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77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717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036648"/>
              </p:ext>
            </p:extLst>
          </p:nvPr>
        </p:nvGraphicFramePr>
        <p:xfrm>
          <a:off x="285750" y="2081213"/>
          <a:ext cx="8631238" cy="150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0" name="Equation" r:id="rId3" imgW="3784600" imgH="660400" progId="Equation.3">
                  <p:embed/>
                </p:oleObj>
              </mc:Choice>
              <mc:Fallback>
                <p:oleObj name="Equation" r:id="rId3" imgW="37846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" y="2081213"/>
                        <a:ext cx="8631238" cy="1500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717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954667"/>
              </p:ext>
            </p:extLst>
          </p:nvPr>
        </p:nvGraphicFramePr>
        <p:xfrm>
          <a:off x="214313" y="3714750"/>
          <a:ext cx="8723312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1" name="Equation" r:id="rId5" imgW="3911600" imgH="660400" progId="Equation.3">
                  <p:embed/>
                </p:oleObj>
              </mc:Choice>
              <mc:Fallback>
                <p:oleObj name="Equation" r:id="rId5" imgW="3911600" imgH="660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3" y="3714750"/>
                        <a:ext cx="8723312" cy="14287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7180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pSp>
        <p:nvGrpSpPr>
          <p:cNvPr id="15" name="Group 13"/>
          <p:cNvGrpSpPr/>
          <p:nvPr/>
        </p:nvGrpSpPr>
        <p:grpSpPr>
          <a:xfrm>
            <a:off x="1466850" y="5929313"/>
            <a:ext cx="6210300" cy="566737"/>
            <a:chOff x="3643306" y="5100028"/>
            <a:chExt cx="6208751" cy="566704"/>
          </a:xfrm>
          <a:solidFill>
            <a:schemeClr val="bg1"/>
          </a:solidFill>
        </p:grpSpPr>
        <p:sp>
          <p:nvSpPr>
            <p:cNvPr id="9" name="Rectangle 8"/>
            <p:cNvSpPr/>
            <p:nvPr/>
          </p:nvSpPr>
          <p:spPr>
            <a:xfrm>
              <a:off x="3643306" y="5143512"/>
              <a:ext cx="6208751" cy="523220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 dirty="0" err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Đáp</a:t>
              </a:r>
              <a:r>
                <a:rPr lang="en-US" sz="2800" b="1" dirty="0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800" b="1" dirty="0" err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số</a:t>
              </a:r>
              <a:r>
                <a:rPr lang="en-US" sz="2800" b="1">
                  <a:solidFill>
                    <a:srgbClr val="0000FF"/>
                  </a:solidFill>
                  <a:latin typeface="Times New Roman" pitchFamily="18" charset="0"/>
                  <a:cs typeface="Times New Roman" pitchFamily="18" charset="0"/>
                </a:rPr>
                <a:t>:	= 1,08mm;	     = 0,348mm  </a:t>
              </a:r>
              <a:endParaRPr lang="en-US" sz="28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aphicFrame>
          <p:nvGraphicFramePr>
            <p:cNvPr id="7172" name="Object 7"/>
            <p:cNvGraphicFramePr>
              <a:graphicFrameLocks noChangeAspect="1"/>
            </p:cNvGraphicFramePr>
            <p:nvPr/>
          </p:nvGraphicFramePr>
          <p:xfrm>
            <a:off x="4929190" y="5100028"/>
            <a:ext cx="500066" cy="543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52" name="Equation" r:id="rId7" imgW="215713" imgH="241091" progId="Equation.3">
                    <p:embed/>
                  </p:oleObj>
                </mc:Choice>
                <mc:Fallback>
                  <p:oleObj name="Equation" r:id="rId7" imgW="215713" imgH="241091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29190" y="5100028"/>
                          <a:ext cx="500066" cy="5435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3" name="Object 9"/>
            <p:cNvGraphicFramePr>
              <a:graphicFrameLocks noChangeAspect="1"/>
            </p:cNvGraphicFramePr>
            <p:nvPr/>
          </p:nvGraphicFramePr>
          <p:xfrm>
            <a:off x="7286644" y="5143512"/>
            <a:ext cx="500066" cy="5000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53" name="Equation" r:id="rId9" imgW="241195" imgH="241195" progId="Equation.3">
                    <p:embed/>
                  </p:oleObj>
                </mc:Choice>
                <mc:Fallback>
                  <p:oleObj name="Equation" r:id="rId9" imgW="241195" imgH="24119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86644" y="5143512"/>
                          <a:ext cx="500066" cy="50006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3600" b="1" dirty="0" smtClean="0">
                <a:solidFill>
                  <a:srgbClr val="FF0066"/>
                </a:solidFill>
              </a:rPr>
              <a:t>13.7. </a:t>
            </a:r>
            <a:r>
              <a:rPr lang="en-US" sz="3600" b="1" dirty="0" err="1" smtClean="0">
                <a:solidFill>
                  <a:srgbClr val="FF0066"/>
                </a:solidFill>
              </a:rPr>
              <a:t>Bài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tập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106680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sz="2800" dirty="0" err="1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Đ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ường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kính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trung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bình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theo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bề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28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, A</a:t>
            </a:r>
            <a:r>
              <a:rPr lang="en-US" sz="2800" baseline="-25000" dirty="0" smtClean="0">
                <a:solidFill>
                  <a:srgbClr val="0000FF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endParaRPr lang="en-US" sz="2800" baseline="-25000" dirty="0">
              <a:solidFill>
                <a:srgbClr val="0000FF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0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9"/>
          <p:cNvSpPr>
            <a:spLocks noChangeArrowheads="1"/>
          </p:cNvSpPr>
          <p:nvPr/>
        </p:nvSpPr>
        <p:spPr bwMode="auto">
          <a:xfrm>
            <a:off x="0" y="2590800"/>
            <a:ext cx="91440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tĩnh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dính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phi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oxit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kim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oxit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bazơ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bazơ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46" name="Rectangle 16"/>
          <p:cNvSpPr>
            <a:spLocks noChangeArrowheads="1"/>
          </p:cNvSpPr>
          <p:nvPr/>
        </p:nvSpPr>
        <p:spPr bwMode="auto">
          <a:xfrm>
            <a:off x="0" y="838200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rắn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vón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ộ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50%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nghiền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ẩm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13.1. </a:t>
            </a:r>
            <a:r>
              <a:rPr lang="en-US" sz="3600" b="1" dirty="0" err="1" smtClean="0">
                <a:solidFill>
                  <a:srgbClr val="FF0066"/>
                </a:solidFill>
              </a:rPr>
              <a:t>Khái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niệm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và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tính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chất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63405"/>
            <a:ext cx="91440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bồn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6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13.2. </a:t>
            </a:r>
            <a:r>
              <a:rPr lang="en-US" sz="3600" b="1" dirty="0" err="1" smtClean="0">
                <a:solidFill>
                  <a:srgbClr val="FF0066"/>
                </a:solidFill>
              </a:rPr>
              <a:t>Đặc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trưng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của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vật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liệu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rời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2053" name="Rectangle 3"/>
          <p:cNvSpPr>
            <a:spLocks noChangeArrowheads="1"/>
          </p:cNvSpPr>
          <p:nvPr/>
        </p:nvSpPr>
        <p:spPr bwMode="auto">
          <a:xfrm>
            <a:off x="0" y="6096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Hình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dạng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hạt</a:t>
            </a:r>
            <a:endParaRPr lang="en-US" sz="2800" b="1" baseline="30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0" y="1219200"/>
                <a:ext cx="9144000" cy="3172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0000FF"/>
                    </a:solidFill>
                  </a:rPr>
                  <a:t>H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ạt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hình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dạng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bất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kỳ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D</a:t>
                </a:r>
                <a:r>
                  <a:rPr lang="en-US" sz="2800" baseline="-25000" dirty="0" smtClean="0">
                    <a:solidFill>
                      <a:srgbClr val="0000FF"/>
                    </a:solidFill>
                  </a:rPr>
                  <a:t>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</a:p>
              <a:p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Thể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:   </a:t>
                </a:r>
                <a:r>
                  <a:rPr lang="en-US" sz="2800" dirty="0" smtClean="0">
                    <a:sym typeface="Symbol" panose="05050102010706020507" pitchFamily="18" charset="2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en-US" sz="3200" dirty="0" smtClean="0"/>
              </a:p>
              <a:p>
                <a:r>
                  <a:rPr lang="en-US" sz="2800" dirty="0" err="1" smtClean="0">
                    <a:solidFill>
                      <a:srgbClr val="0000FF"/>
                    </a:solidFill>
                  </a:rPr>
                  <a:t>Diện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bề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3200" dirty="0" smtClean="0"/>
              </a:p>
              <a:p>
                <a:pPr marL="3200400" lvl="6" indent="-457200">
                  <a:buFont typeface="Symbol" panose="05050102010706020507" pitchFamily="18" charset="2"/>
                  <a:buChar char="®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</m:t>
                        </m:r>
                      </m:den>
                    </m:f>
                  </m:oMath>
                </a14:m>
                <a:endParaRPr lang="en-US" sz="3200" b="0" dirty="0" smtClean="0"/>
              </a:p>
              <a:p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a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b: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hằng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hình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học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chỉ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phụ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thuộc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vào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hình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dạng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.</a:t>
                </a:r>
                <a:b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</a:b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: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thừa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hình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dạng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hạt</a:t>
                </a:r>
                <a:endParaRPr lang="en-US" sz="2800" b="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19200"/>
                <a:ext cx="9144000" cy="3172985"/>
              </a:xfrm>
              <a:prstGeom prst="rect">
                <a:avLst/>
              </a:prstGeom>
              <a:blipFill rotWithShape="0">
                <a:blip r:embed="rId2"/>
                <a:stretch>
                  <a:fillRect l="-1333" t="-1727" b="-4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302935"/>
              </p:ext>
            </p:extLst>
          </p:nvPr>
        </p:nvGraphicFramePr>
        <p:xfrm>
          <a:off x="152400" y="4419600"/>
          <a:ext cx="8839200" cy="2362200"/>
        </p:xfrm>
        <a:graphic>
          <a:graphicData uri="http://schemas.openxmlformats.org/drawingml/2006/table">
            <a:tbl>
              <a:tblPr firstRow="1" bandRow="1"/>
              <a:tblGrid>
                <a:gridCol w="2209800"/>
                <a:gridCol w="2209800"/>
                <a:gridCol w="2362200"/>
                <a:gridCol w="2057400"/>
              </a:tblGrid>
              <a:tr h="4724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Vật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0000FF"/>
                          </a:solidFill>
                        </a:rPr>
                        <a:t>liệu</a:t>
                      </a:r>
                      <a:endParaRPr 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</a:t>
                      </a:r>
                      <a:endParaRPr 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Vật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liệu</a:t>
                      </a:r>
                      <a:endParaRPr 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00FF"/>
                          </a:solidFill>
                          <a:sym typeface="Symbol" panose="05050102010706020507" pitchFamily="18" charset="2"/>
                        </a:rPr>
                        <a:t></a:t>
                      </a:r>
                      <a:endParaRPr lang="en-US" sz="2400" b="1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94488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Hình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cầu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khối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,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trụ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ngắn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(L=D)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0"/>
                        </a:spcBef>
                      </a:pPr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1,0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Cát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có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góc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cạnh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1,5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Cát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tròn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1,2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Thủy</a:t>
                      </a:r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tinh</a:t>
                      </a:r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nghiền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1,5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  <a:tr h="4724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Bụi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than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1,4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Vẩy</a:t>
                      </a:r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 mica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00FF"/>
                          </a:solidFill>
                        </a:rPr>
                        <a:t>3,6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73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13.2. </a:t>
            </a:r>
            <a:r>
              <a:rPr lang="en-US" sz="3600" b="1" dirty="0" err="1" smtClean="0">
                <a:solidFill>
                  <a:srgbClr val="FF0066"/>
                </a:solidFill>
              </a:rPr>
              <a:t>Đặc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trưng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của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vật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liệu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rời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0" y="6858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Kích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thước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hạt</a:t>
            </a:r>
            <a:endParaRPr lang="en-US" sz="2800" b="1" baseline="30000" dirty="0">
              <a:solidFill>
                <a:srgbClr val="0000FF"/>
              </a:solidFill>
            </a:endParaRPr>
          </a:p>
        </p:txBody>
      </p:sp>
      <p:graphicFrame>
        <p:nvGraphicFramePr>
          <p:cNvPr id="205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139724"/>
              </p:ext>
            </p:extLst>
          </p:nvPr>
        </p:nvGraphicFramePr>
        <p:xfrm>
          <a:off x="3048000" y="4062703"/>
          <a:ext cx="2398712" cy="91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2" name="Equation" r:id="rId3" imgW="1130040" imgH="431640" progId="Equation.3">
                  <p:embed/>
                </p:oleObj>
              </mc:Choice>
              <mc:Fallback>
                <p:oleObj name="Equation" r:id="rId3" imgW="11300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062703"/>
                        <a:ext cx="2398712" cy="919163"/>
                      </a:xfrm>
                      <a:prstGeom prst="rect">
                        <a:avLst/>
                      </a:prstGeom>
                      <a:noFill/>
                      <a:ln w="2857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201" y="1371600"/>
            <a:ext cx="9067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err="1">
                <a:solidFill>
                  <a:srgbClr val="0000FF"/>
                </a:solidFill>
              </a:rPr>
              <a:t>Đ</a:t>
            </a:r>
            <a:r>
              <a:rPr lang="en-US" sz="2800" b="1" dirty="0" err="1" smtClean="0">
                <a:solidFill>
                  <a:srgbClr val="0000FF"/>
                </a:solidFill>
              </a:rPr>
              <a:t>ường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kính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 err="1">
                <a:solidFill>
                  <a:srgbClr val="0000FF"/>
                </a:solidFill>
              </a:rPr>
              <a:t>đặc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trưng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cho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nhau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err="1" smtClean="0">
                <a:solidFill>
                  <a:srgbClr val="0000FF"/>
                </a:solidFill>
              </a:rPr>
              <a:t>Kích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thước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lớn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thứ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hai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 err="1">
                <a:solidFill>
                  <a:srgbClr val="0000FF"/>
                </a:solidFill>
              </a:rPr>
              <a:t>đặc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trưng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cho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không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nhau</a:t>
            </a:r>
            <a:r>
              <a:rPr lang="en-US" sz="2800" dirty="0">
                <a:solidFill>
                  <a:srgbClr val="0000FF"/>
                </a:solidFill>
              </a:rPr>
              <a:t>.</a:t>
            </a:r>
            <a:endParaRPr lang="en-US" sz="2800" dirty="0" smtClean="0">
              <a:solidFill>
                <a:srgbClr val="00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err="1" smtClean="0">
                <a:solidFill>
                  <a:srgbClr val="0000FF"/>
                </a:solidFill>
              </a:rPr>
              <a:t>Đường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kính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tương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đương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đặc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trưng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cho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hình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cầu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cùng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tỉ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số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diện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bề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với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thể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0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 smtClean="0">
              <a:solidFill>
                <a:srgbClr val="00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dirty="0" err="1" smtClean="0">
                <a:solidFill>
                  <a:srgbClr val="0000FF"/>
                </a:solidFill>
              </a:rPr>
              <a:t>Đơn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vị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đường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kính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: cm (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thô</a:t>
            </a:r>
            <a:r>
              <a:rPr lang="en-US" sz="2800" dirty="0" smtClean="0">
                <a:solidFill>
                  <a:srgbClr val="0000FF"/>
                </a:solidFill>
              </a:rPr>
              <a:t>), mesh (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mịn</a:t>
            </a:r>
            <a:r>
              <a:rPr lang="en-US" sz="2800" dirty="0" smtClean="0">
                <a:solidFill>
                  <a:srgbClr val="0000FF"/>
                </a:solidFill>
              </a:rPr>
              <a:t>), </a:t>
            </a:r>
            <a:br>
              <a:rPr lang="en-US" sz="2800" dirty="0" smtClean="0">
                <a:solidFill>
                  <a:srgbClr val="0000FF"/>
                </a:solidFill>
              </a:rPr>
            </a:b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m (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rất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mịn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), m</a:t>
            </a:r>
            <a:r>
              <a:rPr lang="en-US" sz="2800" baseline="30000" dirty="0" smtClean="0">
                <a:solidFill>
                  <a:srgbClr val="0000FF"/>
                </a:solidFill>
                <a:sym typeface="Symbol" panose="05050102010706020507" pitchFamily="18" charset="2"/>
              </a:rPr>
              <a:t>2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/g (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siêu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mịn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).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34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1"/>
          <p:cNvSpPr>
            <a:spLocks noChangeArrowheads="1"/>
          </p:cNvSpPr>
          <p:nvPr/>
        </p:nvSpPr>
        <p:spPr bwMode="auto">
          <a:xfrm>
            <a:off x="0" y="1153111"/>
            <a:ext cx="9144000" cy="265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4000"/>
              </a:lnSpc>
            </a:pP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P</a:t>
            </a:r>
            <a:r>
              <a:rPr lang="en-US" sz="24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hương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pháp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xác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định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kích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thước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hạt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:</a:t>
            </a:r>
          </a:p>
          <a:p>
            <a:pPr>
              <a:lnSpc>
                <a:spcPts val="4000"/>
              </a:lnSpc>
              <a:buFontTx/>
              <a:buChar char="•"/>
            </a:pP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Với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hạt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lớn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hơn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5 mm    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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Đo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bằng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dụng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cụ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cơ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học</a:t>
            </a:r>
            <a:endParaRPr lang="en-US" sz="2400" dirty="0">
              <a:solidFill>
                <a:srgbClr val="0000FF"/>
              </a:solidFill>
              <a:ea typeface="Calibri" panose="020F0502020204030204" pitchFamily="34" charset="0"/>
              <a:sym typeface="Symbol" panose="05050102010706020507" pitchFamily="18" charset="2"/>
            </a:endParaRPr>
          </a:p>
          <a:p>
            <a:pPr>
              <a:lnSpc>
                <a:spcPts val="4000"/>
              </a:lnSpc>
              <a:buFontTx/>
              <a:buChar char="•"/>
            </a:pP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Với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hạt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từ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 (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0,5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5) mm    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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Đo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bằng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kính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ea typeface="Calibri" panose="020F0502020204030204" pitchFamily="34" charset="0"/>
              </a:rPr>
              <a:t>hiển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 vi (microscope)</a:t>
            </a:r>
            <a:endParaRPr lang="en-US" sz="2400" dirty="0">
              <a:solidFill>
                <a:srgbClr val="0000FF"/>
              </a:solidFill>
              <a:ea typeface="Calibri" panose="020F0502020204030204" pitchFamily="34" charset="0"/>
              <a:sym typeface="Symbol" panose="05050102010706020507" pitchFamily="18" charset="2"/>
            </a:endParaRPr>
          </a:p>
          <a:p>
            <a:pPr>
              <a:lnSpc>
                <a:spcPts val="4000"/>
              </a:lnSpc>
              <a:buFontTx/>
              <a:buChar char="•"/>
            </a:pP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Với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hạt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nhỏ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hơn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0,5 mm 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  <a:sym typeface="Symbol" panose="05050102010706020507" pitchFamily="18" charset="2"/>
              </a:rPr>
              <a:t>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Đo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bằng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kích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thước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trung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bình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của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đường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kính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lỗ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2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rây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liên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tiếp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trong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hệ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rây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tiêu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ea typeface="Calibri" panose="020F0502020204030204" pitchFamily="34" charset="0"/>
              </a:rPr>
              <a:t>chuẩn</a:t>
            </a:r>
            <a:r>
              <a:rPr lang="en-US" sz="2400" dirty="0">
                <a:solidFill>
                  <a:srgbClr val="0000FF"/>
                </a:solidFill>
                <a:ea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ea typeface="Calibri" panose="020F0502020204030204" pitchFamily="34" charset="0"/>
              </a:rPr>
              <a:t>Tyler. </a:t>
            </a:r>
            <a:endParaRPr lang="en-US" sz="2400" dirty="0">
              <a:solidFill>
                <a:srgbClr val="0000FF"/>
              </a:solidFill>
              <a:ea typeface="Calibri" panose="020F0502020204030204" pitchFamily="34" charset="0"/>
              <a:sym typeface="Symbol" panose="05050102010706020507" pitchFamily="18" charset="2"/>
            </a:endParaRP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0" y="3829885"/>
            <a:ext cx="91440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lnSpc>
                <a:spcPts val="4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Bộ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rây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đầy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đủ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bộ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rây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gồm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mặt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rây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trên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cùng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là</a:t>
            </a:r>
            <a:r>
              <a:rPr lang="en-US" sz="2400" dirty="0">
                <a:solidFill>
                  <a:srgbClr val="0000FF"/>
                </a:solidFill>
              </a:rPr>
              <a:t> 3 mesh, </a:t>
            </a:r>
            <a:r>
              <a:rPr lang="en-US" sz="2400" dirty="0" err="1">
                <a:solidFill>
                  <a:srgbClr val="0000FF"/>
                </a:solidFill>
              </a:rPr>
              <a:t>rây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dưới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cùng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là</a:t>
            </a:r>
            <a:r>
              <a:rPr lang="en-US" sz="2400" dirty="0">
                <a:solidFill>
                  <a:srgbClr val="0000FF"/>
                </a:solidFill>
              </a:rPr>
              <a:t> 200 mesh,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dưới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nữa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hộp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chứa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phẩm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sau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khi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rây</a:t>
            </a:r>
            <a:r>
              <a:rPr lang="en-US" sz="2400" dirty="0">
                <a:solidFill>
                  <a:srgbClr val="0000FF"/>
                </a:solidFill>
              </a:rPr>
              <a:t>, </a:t>
            </a:r>
            <a:r>
              <a:rPr lang="en-US" sz="2400" dirty="0" err="1">
                <a:solidFill>
                  <a:srgbClr val="0000FF"/>
                </a:solidFill>
              </a:rPr>
              <a:t>tất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cả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đặt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trên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giá</a:t>
            </a:r>
            <a:r>
              <a:rPr lang="en-US" sz="2400" dirty="0">
                <a:solidFill>
                  <a:srgbClr val="0000FF"/>
                </a:solidFill>
              </a:rPr>
              <a:t> rung </a:t>
            </a:r>
            <a:r>
              <a:rPr lang="en-US" sz="2400" dirty="0" err="1">
                <a:solidFill>
                  <a:srgbClr val="0000FF"/>
                </a:solidFill>
              </a:rPr>
              <a:t>bằng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động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cơ</a:t>
            </a:r>
            <a:r>
              <a:rPr lang="en-US" sz="2400" dirty="0">
                <a:solidFill>
                  <a:srgbClr val="0000FF"/>
                </a:solidFill>
              </a:rPr>
              <a:t>.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13.2. </a:t>
            </a:r>
            <a:r>
              <a:rPr lang="en-US" sz="3600" b="1" dirty="0" err="1" smtClean="0">
                <a:solidFill>
                  <a:srgbClr val="FF0066"/>
                </a:solidFill>
              </a:rPr>
              <a:t>Đặc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trưng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của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vật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liệu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rời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6096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Kích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thước</a:t>
            </a: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>
                <a:solidFill>
                  <a:srgbClr val="0000FF"/>
                </a:solidFill>
              </a:rPr>
              <a:t>hạt</a:t>
            </a:r>
            <a:endParaRPr lang="en-US" sz="2800" b="1" baseline="30000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438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13.2. </a:t>
            </a:r>
            <a:r>
              <a:rPr lang="en-US" sz="3600" b="1" dirty="0" err="1" smtClean="0">
                <a:solidFill>
                  <a:srgbClr val="FF0066"/>
                </a:solidFill>
              </a:rPr>
              <a:t>Đặc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trưng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của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vật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liệu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rời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609600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Hệ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rây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endParaRPr lang="en-US" sz="2800" b="1" baseline="30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>
                <a:spLocks noChangeArrowheads="1"/>
              </p:cNvSpPr>
              <p:nvPr/>
            </p:nvSpPr>
            <p:spPr bwMode="auto">
              <a:xfrm>
                <a:off x="0" y="1371635"/>
                <a:ext cx="9144000" cy="4012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457200" indent="-457200" algn="just" eaLnBrk="1" hangingPunct="1">
                  <a:buFont typeface="Wingdings" panose="05000000000000000000" pitchFamily="2" charset="2"/>
                  <a:buChar char="§"/>
                </a:pPr>
                <a:r>
                  <a:rPr lang="en-US" sz="2800" b="1" dirty="0" smtClean="0">
                    <a:solidFill>
                      <a:srgbClr val="0000FF"/>
                    </a:solidFill>
                  </a:rPr>
                  <a:t>R</a:t>
                </a:r>
                <a:r>
                  <a:rPr lang="en-US" sz="2800" b="1" dirty="0" err="1" smtClean="0">
                    <a:solidFill>
                      <a:srgbClr val="0000FF"/>
                    </a:solidFill>
                  </a:rPr>
                  <a:t>ây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được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làm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bằng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sợi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đan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được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tiêu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chuẩn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hóa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 </a:t>
                </a:r>
              </a:p>
              <a:p>
                <a:pPr marL="457200" indent="-457200" algn="just" eaLnBrk="1" hangingPunct="1">
                  <a:buFont typeface="Wingdings" panose="05000000000000000000" pitchFamily="2" charset="2"/>
                  <a:buChar char="§"/>
                </a:pPr>
                <a:r>
                  <a:rPr lang="en-US" sz="2800" b="1" dirty="0" smtClean="0">
                    <a:solidFill>
                      <a:srgbClr val="0000FF"/>
                    </a:solidFill>
                  </a:rPr>
                  <a:t>Mesh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rây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trên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1 inch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chiều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dài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</a:p>
              <a:p>
                <a:pPr algn="just" eaLnBrk="1" hangingPunct="1"/>
                <a:r>
                  <a:rPr lang="en-US" sz="2800" dirty="0" err="1" smtClean="0">
                    <a:solidFill>
                      <a:srgbClr val="0000FF"/>
                    </a:solidFill>
                  </a:rPr>
                  <a:t>Vd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Rây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10 mesh có10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/in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rây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0,1 in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trừ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sợi</a:t>
                </a:r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đan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 </a:t>
                </a:r>
              </a:p>
              <a:p>
                <a:pPr marL="457200" indent="-457200" algn="just" eaLnBrk="1" hangingPunct="1">
                  <a:buFont typeface="Wingdings" panose="05000000000000000000" pitchFamily="2" charset="2"/>
                  <a:buChar char="§"/>
                </a:pPr>
                <a:r>
                  <a:rPr lang="en-US" sz="2800" b="1" dirty="0" err="1" smtClean="0">
                    <a:solidFill>
                      <a:srgbClr val="0000FF"/>
                    </a:solidFill>
                  </a:rPr>
                  <a:t>Hệ</a:t>
                </a:r>
                <a:r>
                  <a:rPr lang="en-US" sz="28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</a:rPr>
                  <a:t>rây</a:t>
                </a:r>
                <a:r>
                  <a:rPr lang="en-US" sz="28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</a:rPr>
                  <a:t>chuẩn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rây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đặt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kế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tiếp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nhau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thước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rây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cấp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nhân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hệ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sz="28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pPr marL="457200" indent="-457200" algn="just" eaLnBrk="1" hangingPunct="1">
                  <a:buFont typeface="Wingdings" panose="05000000000000000000" pitchFamily="2" charset="2"/>
                  <a:buChar char="§"/>
                </a:pPr>
                <a:r>
                  <a:rPr lang="en-US" sz="2800" b="1" dirty="0" err="1" smtClean="0">
                    <a:solidFill>
                      <a:srgbClr val="0000FF"/>
                    </a:solidFill>
                  </a:rPr>
                  <a:t>Hệ</a:t>
                </a:r>
                <a:r>
                  <a:rPr lang="en-US" sz="28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b="1" dirty="0" err="1" smtClean="0">
                    <a:solidFill>
                      <a:srgbClr val="0000FF"/>
                    </a:solidFill>
                  </a:rPr>
                  <a:t>rây</a:t>
                </a:r>
                <a:r>
                  <a:rPr lang="en-US" sz="2800" b="1" dirty="0" smtClean="0">
                    <a:solidFill>
                      <a:srgbClr val="0000FF"/>
                    </a:solidFill>
                  </a:rPr>
                  <a:t> Tyler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dựa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trên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rây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chuẩn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200 mesh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0,074 mm</a:t>
                </a:r>
                <a:endParaRPr 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371635"/>
                <a:ext cx="9144000" cy="4012252"/>
              </a:xfrm>
              <a:prstGeom prst="rect">
                <a:avLst/>
              </a:prstGeom>
              <a:blipFill rotWithShape="0">
                <a:blip r:embed="rId2"/>
                <a:stretch>
                  <a:fillRect l="-1333" t="-1520" r="-1333" b="-33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63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9" t="5945" r="6047" b="6762"/>
          <a:stretch/>
        </p:blipFill>
        <p:spPr bwMode="auto">
          <a:xfrm>
            <a:off x="394447" y="1143000"/>
            <a:ext cx="8368553" cy="447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62200" y="5724852"/>
            <a:ext cx="4158767" cy="54707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2400" b="1" dirty="0" err="1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2400" b="1" dirty="0" err="1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ình</a:t>
            </a:r>
            <a:r>
              <a:rPr lang="en-US" sz="2400" b="1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400" b="1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sz="24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rây</a:t>
            </a:r>
            <a:r>
              <a:rPr lang="en-US" sz="24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smtClean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Tyler.</a:t>
            </a:r>
            <a:endParaRPr lang="en-US" sz="2400" b="1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6953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Hệ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rây</a:t>
            </a:r>
            <a:r>
              <a:rPr lang="en-US" sz="2800" b="1" dirty="0" smtClean="0">
                <a:solidFill>
                  <a:srgbClr val="0000FF"/>
                </a:solidFill>
              </a:rPr>
              <a:t> Tyler</a:t>
            </a:r>
            <a:endParaRPr lang="en-US" sz="2800" b="1" baseline="30000" dirty="0">
              <a:solidFill>
                <a:srgbClr val="0000FF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13.2. </a:t>
            </a:r>
            <a:r>
              <a:rPr lang="en-US" sz="3600" b="1" dirty="0" err="1" smtClean="0">
                <a:solidFill>
                  <a:srgbClr val="FF0066"/>
                </a:solidFill>
              </a:rPr>
              <a:t>Đặc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trưng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của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vật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liệu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rời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9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97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41229</TotalTime>
  <Words>2420</Words>
  <Application>Microsoft Office PowerPoint</Application>
  <PresentationFormat>On-screen Show (4:3)</PresentationFormat>
  <Paragraphs>243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맑은 고딕</vt:lpstr>
      <vt:lpstr>Arial</vt:lpstr>
      <vt:lpstr>Calibri</vt:lpstr>
      <vt:lpstr>Cambria Math</vt:lpstr>
      <vt:lpstr>Segoe UI</vt:lpstr>
      <vt:lpstr>Symbol</vt:lpstr>
      <vt:lpstr>Times New Roman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Bang Chu Cai Bang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© Mr ProGhost</dc:creator>
  <cp:lastModifiedBy>Hieu</cp:lastModifiedBy>
  <cp:revision>1761</cp:revision>
  <dcterms:created xsi:type="dcterms:W3CDTF">2012-04-20T13:18:20Z</dcterms:created>
  <dcterms:modified xsi:type="dcterms:W3CDTF">2018-11-25T06:39:10Z</dcterms:modified>
</cp:coreProperties>
</file>